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comb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29058" y="0"/>
            <a:ext cx="5214942" cy="4214841"/>
          </a:xfrm>
        </p:spPr>
        <p:txBody>
          <a:bodyPr>
            <a:noAutofit/>
          </a:bodyPr>
          <a:lstStyle/>
          <a:p>
            <a:r>
              <a:rPr lang="uk-UA" sz="6600" b="1" dirty="0" smtClean="0">
                <a:ln w="19050" cmpd="sng">
                  <a:solidFill>
                    <a:schemeClr val="bg2">
                      <a:lumMod val="50000"/>
                      <a:alpha val="55000"/>
                    </a:schemeClr>
                  </a:solidFill>
                  <a:prstDash val="solid"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Столипін Петро Аркадійович</a:t>
            </a:r>
            <a:endParaRPr lang="ru-RU" sz="6600" b="1" dirty="0">
              <a:ln w="19050" cmpd="sng">
                <a:solidFill>
                  <a:schemeClr val="bg2">
                    <a:lumMod val="50000"/>
                    <a:alpha val="55000"/>
                  </a:schemeClr>
                </a:solidFill>
                <a:prstDash val="solid"/>
              </a:ln>
              <a:solidFill>
                <a:schemeClr val="bg2">
                  <a:lumMod val="20000"/>
                  <a:lumOff val="80000"/>
                </a:schemeClr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14810" y="4286256"/>
            <a:ext cx="4929190" cy="2357430"/>
          </a:xfrm>
        </p:spPr>
        <p:txBody>
          <a:bodyPr>
            <a:normAutofit fontScale="92500" lnSpcReduction="20000"/>
          </a:bodyPr>
          <a:lstStyle/>
          <a:p>
            <a:r>
              <a:rPr lang="uk-UA" dirty="0" smtClean="0"/>
              <a:t>Підготувала:</a:t>
            </a:r>
          </a:p>
          <a:p>
            <a:r>
              <a:rPr lang="uk-UA" dirty="0" smtClean="0"/>
              <a:t>Учениця 10 класу</a:t>
            </a:r>
          </a:p>
          <a:p>
            <a:r>
              <a:rPr lang="uk-UA" dirty="0" smtClean="0"/>
              <a:t>СЗШ № 37 </a:t>
            </a:r>
          </a:p>
          <a:p>
            <a:r>
              <a:rPr lang="uk-UA" dirty="0" smtClean="0"/>
              <a:t>м. Дніпропетровська</a:t>
            </a:r>
          </a:p>
          <a:p>
            <a:r>
              <a:rPr lang="uk-UA" dirty="0" smtClean="0"/>
              <a:t>Шуміліна Олександра</a:t>
            </a:r>
            <a:endParaRPr lang="ru-RU" dirty="0"/>
          </a:p>
        </p:txBody>
      </p:sp>
      <p:pic>
        <p:nvPicPr>
          <p:cNvPr id="1026" name="Picture 2" descr="C:\Users\Alexandra\Desktop\Pyotr_Stolypin_LOC_07327.jpg"/>
          <p:cNvPicPr>
            <a:picLocks noChangeAspect="1" noChangeArrowheads="1"/>
          </p:cNvPicPr>
          <p:nvPr/>
        </p:nvPicPr>
        <p:blipFill>
          <a:blip r:embed="rId2"/>
          <a:srcRect l="12861" r="5153"/>
          <a:stretch>
            <a:fillRect/>
          </a:stretch>
        </p:blipFill>
        <p:spPr bwMode="auto">
          <a:xfrm>
            <a:off x="285720" y="714356"/>
            <a:ext cx="3643338" cy="5603496"/>
          </a:xfrm>
          <a:prstGeom prst="roundRect">
            <a:avLst>
              <a:gd name="adj" fmla="val 11111"/>
            </a:avLst>
          </a:prstGeom>
          <a:ln w="190500" cap="rnd">
            <a:solidFill>
              <a:schemeClr val="bg2">
                <a:lumMod val="40000"/>
                <a:lumOff val="60000"/>
              </a:schemeClr>
            </a:solidFill>
            <a:prstDash val="solid"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857232"/>
          </a:xfrm>
        </p:spPr>
        <p:txBody>
          <a:bodyPr>
            <a:noAutofit/>
          </a:bodyPr>
          <a:lstStyle/>
          <a:p>
            <a:r>
              <a:rPr lang="ru-RU" sz="5400" b="1" dirty="0" err="1" smtClean="0">
                <a:ln w="19050" cmpd="sng">
                  <a:solidFill>
                    <a:schemeClr val="bg2">
                      <a:lumMod val="50000"/>
                      <a:alpha val="55000"/>
                    </a:schemeClr>
                  </a:solidFill>
                  <a:prstDash val="solid"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Політика</a:t>
            </a:r>
            <a:r>
              <a:rPr lang="ru-RU" sz="5400" b="1" dirty="0" smtClean="0">
                <a:ln w="19050" cmpd="sng">
                  <a:solidFill>
                    <a:schemeClr val="bg2">
                      <a:lumMod val="50000"/>
                      <a:alpha val="55000"/>
                    </a:schemeClr>
                  </a:solidFill>
                  <a:prstDash val="solid"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5400" b="1" dirty="0" err="1" smtClean="0">
                <a:ln w="19050" cmpd="sng">
                  <a:solidFill>
                    <a:schemeClr val="bg2">
                      <a:lumMod val="50000"/>
                      <a:alpha val="55000"/>
                    </a:schemeClr>
                  </a:solidFill>
                  <a:prstDash val="solid"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проти</a:t>
            </a:r>
            <a:r>
              <a:rPr lang="ru-RU" sz="5400" b="1" dirty="0" smtClean="0">
                <a:ln w="19050" cmpd="sng">
                  <a:solidFill>
                    <a:schemeClr val="bg2">
                      <a:lumMod val="50000"/>
                      <a:alpha val="55000"/>
                    </a:schemeClr>
                  </a:solidFill>
                  <a:prstDash val="solid"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5400" b="1" dirty="0" err="1" smtClean="0">
                <a:ln w="19050" cmpd="sng">
                  <a:solidFill>
                    <a:schemeClr val="bg2">
                      <a:lumMod val="50000"/>
                      <a:alpha val="55000"/>
                    </a:schemeClr>
                  </a:solidFill>
                  <a:prstDash val="solid"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інородців</a:t>
            </a:r>
            <a:endParaRPr lang="ru-RU" sz="5400" b="1" dirty="0" smtClean="0">
              <a:ln w="19050" cmpd="sng">
                <a:solidFill>
                  <a:schemeClr val="bg2">
                    <a:lumMod val="50000"/>
                    <a:alpha val="55000"/>
                  </a:schemeClr>
                </a:solidFill>
                <a:prstDash val="solid"/>
              </a:ln>
              <a:solidFill>
                <a:schemeClr val="bg2">
                  <a:lumMod val="20000"/>
                  <a:lumOff val="80000"/>
                </a:schemeClr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00108"/>
            <a:ext cx="5143536" cy="5643602"/>
          </a:xfrm>
        </p:spPr>
        <p:txBody>
          <a:bodyPr>
            <a:normAutofit fontScale="85000" lnSpcReduction="10000"/>
          </a:bodyPr>
          <a:lstStyle/>
          <a:p>
            <a:pPr marL="72000" indent="0" algn="ctr">
              <a:buNone/>
            </a:pPr>
            <a:r>
              <a:rPr lang="ru-RU" sz="3000" dirty="0" err="1" smtClean="0"/>
              <a:t>Основну</a:t>
            </a:r>
            <a:r>
              <a:rPr lang="ru-RU" sz="3000" dirty="0" smtClean="0"/>
              <a:t> </a:t>
            </a:r>
            <a:r>
              <a:rPr lang="ru-RU" sz="3000" dirty="0" err="1" smtClean="0"/>
              <a:t>загрозу</a:t>
            </a:r>
            <a:r>
              <a:rPr lang="ru-RU" sz="3000" dirty="0" smtClean="0"/>
              <a:t> «</a:t>
            </a:r>
            <a:r>
              <a:rPr lang="ru-RU" sz="3000" dirty="0" err="1" smtClean="0"/>
              <a:t>російській</a:t>
            </a:r>
            <a:r>
              <a:rPr lang="ru-RU" sz="3000" dirty="0" smtClean="0"/>
              <a:t> </a:t>
            </a:r>
            <a:r>
              <a:rPr lang="ru-RU" sz="3000" dirty="0" err="1" smtClean="0"/>
              <a:t>православній</a:t>
            </a:r>
            <a:r>
              <a:rPr lang="ru-RU" sz="3000" dirty="0" smtClean="0"/>
              <a:t> </a:t>
            </a:r>
            <a:r>
              <a:rPr lang="ru-RU" sz="3000" dirty="0" err="1" smtClean="0"/>
              <a:t>цивілізації</a:t>
            </a:r>
            <a:r>
              <a:rPr lang="ru-RU" sz="3000" dirty="0" smtClean="0"/>
              <a:t>» </a:t>
            </a:r>
            <a:r>
              <a:rPr lang="ru-RU" sz="3000" dirty="0" err="1" smtClean="0"/>
              <a:t>Столипін</a:t>
            </a:r>
            <a:r>
              <a:rPr lang="ru-RU" sz="3000" dirty="0" smtClean="0"/>
              <a:t> </a:t>
            </a:r>
            <a:r>
              <a:rPr lang="ru-RU" sz="3000" dirty="0" err="1" smtClean="0"/>
              <a:t>вбачав</a:t>
            </a:r>
            <a:r>
              <a:rPr lang="ru-RU" sz="3000" dirty="0" smtClean="0"/>
              <a:t> у </a:t>
            </a:r>
            <a:r>
              <a:rPr lang="ru-RU" sz="3000" dirty="0" err="1" smtClean="0"/>
              <a:t>національному</a:t>
            </a:r>
            <a:r>
              <a:rPr lang="ru-RU" sz="3000" dirty="0" smtClean="0"/>
              <a:t> </a:t>
            </a:r>
            <a:r>
              <a:rPr lang="ru-RU" sz="3000" dirty="0" err="1" smtClean="0"/>
              <a:t>відродженні</a:t>
            </a:r>
            <a:r>
              <a:rPr lang="ru-RU" sz="3000" dirty="0" smtClean="0"/>
              <a:t> </a:t>
            </a:r>
            <a:r>
              <a:rPr lang="ru-RU" sz="3000" dirty="0" err="1" smtClean="0"/>
              <a:t>поневолених</a:t>
            </a:r>
            <a:r>
              <a:rPr lang="ru-RU" sz="3000" dirty="0" smtClean="0"/>
              <a:t> </a:t>
            </a:r>
            <a:r>
              <a:rPr lang="ru-RU" sz="3000" dirty="0" err="1" smtClean="0"/>
              <a:t>Росією</a:t>
            </a:r>
            <a:r>
              <a:rPr lang="ru-RU" sz="3000" dirty="0" smtClean="0"/>
              <a:t> </a:t>
            </a:r>
            <a:r>
              <a:rPr lang="ru-RU" sz="3000" dirty="0" err="1" smtClean="0"/>
              <a:t>народів</a:t>
            </a:r>
            <a:r>
              <a:rPr lang="ru-RU" sz="3000" dirty="0" smtClean="0"/>
              <a:t>.  Тому в </a:t>
            </a:r>
            <a:r>
              <a:rPr lang="ru-RU" sz="3000" dirty="0" err="1" smtClean="0"/>
              <a:t>січні</a:t>
            </a:r>
            <a:r>
              <a:rPr lang="ru-RU" sz="3000" dirty="0" smtClean="0"/>
              <a:t> 1910 року видав циркуляр </a:t>
            </a:r>
            <a:r>
              <a:rPr lang="ru-RU" sz="3000" dirty="0" err="1" smtClean="0"/>
              <a:t>із</a:t>
            </a:r>
            <a:r>
              <a:rPr lang="ru-RU" sz="3000" dirty="0" smtClean="0"/>
              <a:t> </a:t>
            </a:r>
            <a:r>
              <a:rPr lang="ru-RU" sz="3000" dirty="0" err="1" smtClean="0"/>
              <a:t>забороною</a:t>
            </a:r>
            <a:r>
              <a:rPr lang="ru-RU" sz="3000" dirty="0" smtClean="0"/>
              <a:t> </a:t>
            </a:r>
            <a:r>
              <a:rPr lang="ru-RU" sz="3000" dirty="0" err="1" smtClean="0"/>
              <a:t>реєстрації</a:t>
            </a:r>
            <a:r>
              <a:rPr lang="ru-RU" sz="3000" dirty="0" smtClean="0"/>
              <a:t> </a:t>
            </a:r>
            <a:r>
              <a:rPr lang="ru-RU" sz="3000" dirty="0" err="1" smtClean="0"/>
              <a:t>товариств</a:t>
            </a:r>
            <a:r>
              <a:rPr lang="ru-RU" sz="3000" dirty="0" smtClean="0"/>
              <a:t> та </a:t>
            </a:r>
            <a:r>
              <a:rPr lang="ru-RU" sz="3000" dirty="0" err="1" smtClean="0"/>
              <a:t>видавництв</a:t>
            </a:r>
            <a:r>
              <a:rPr lang="ru-RU" sz="3000" dirty="0" smtClean="0"/>
              <a:t> так </a:t>
            </a:r>
            <a:r>
              <a:rPr lang="ru-RU" sz="3000" dirty="0" err="1" smtClean="0"/>
              <a:t>званих</a:t>
            </a:r>
            <a:r>
              <a:rPr lang="ru-RU" sz="3000" dirty="0" smtClean="0"/>
              <a:t> </a:t>
            </a:r>
            <a:r>
              <a:rPr lang="ru-RU" sz="3000" dirty="0" err="1" smtClean="0"/>
              <a:t>інородців</a:t>
            </a:r>
            <a:r>
              <a:rPr lang="ru-RU" sz="3000" dirty="0" smtClean="0"/>
              <a:t>. </a:t>
            </a:r>
            <a:r>
              <a:rPr lang="ru-RU" sz="3000" dirty="0" err="1" smtClean="0"/>
              <a:t>Згодом</a:t>
            </a:r>
            <a:r>
              <a:rPr lang="ru-RU" sz="3000" dirty="0" smtClean="0"/>
              <a:t> Петро </a:t>
            </a:r>
            <a:r>
              <a:rPr lang="ru-RU" sz="3000" dirty="0" err="1" smtClean="0"/>
              <a:t>Аркадійовіч</a:t>
            </a:r>
            <a:r>
              <a:rPr lang="ru-RU" sz="3000" dirty="0" smtClean="0"/>
              <a:t> в </a:t>
            </a:r>
            <a:r>
              <a:rPr lang="ru-RU" sz="3000" dirty="0" err="1" smtClean="0"/>
              <a:t>окремій</a:t>
            </a:r>
            <a:r>
              <a:rPr lang="ru-RU" sz="3000" dirty="0" smtClean="0"/>
              <a:t> </a:t>
            </a:r>
            <a:r>
              <a:rPr lang="ru-RU" sz="3000" dirty="0" err="1" smtClean="0"/>
              <a:t>інструкції</a:t>
            </a:r>
            <a:r>
              <a:rPr lang="ru-RU" sz="3000" dirty="0" smtClean="0"/>
              <a:t> </a:t>
            </a:r>
            <a:r>
              <a:rPr lang="ru-RU" sz="3000" dirty="0" err="1" smtClean="0"/>
              <a:t>роз'яснив</a:t>
            </a:r>
            <a:r>
              <a:rPr lang="ru-RU" sz="3000" dirty="0" smtClean="0"/>
              <a:t> губернаторам, </a:t>
            </a:r>
            <a:r>
              <a:rPr lang="ru-RU" sz="3000" dirty="0" err="1" smtClean="0"/>
              <a:t>що</a:t>
            </a:r>
            <a:r>
              <a:rPr lang="ru-RU" sz="3000" dirty="0" smtClean="0"/>
              <a:t> той документ </a:t>
            </a:r>
            <a:r>
              <a:rPr lang="ru-RU" sz="3000" dirty="0" err="1" smtClean="0"/>
              <a:t>стосується</a:t>
            </a:r>
            <a:r>
              <a:rPr lang="ru-RU" sz="3000" dirty="0" smtClean="0"/>
              <a:t> </a:t>
            </a:r>
            <a:r>
              <a:rPr lang="ru-RU" sz="3000" dirty="0" err="1" smtClean="0"/>
              <a:t>геть</a:t>
            </a:r>
            <a:r>
              <a:rPr lang="ru-RU" sz="3000" dirty="0" smtClean="0"/>
              <a:t> </a:t>
            </a:r>
            <a:r>
              <a:rPr lang="ru-RU" sz="3000" dirty="0" err="1" smtClean="0"/>
              <a:t>усіх</a:t>
            </a:r>
            <a:r>
              <a:rPr lang="ru-RU" sz="3000" dirty="0" smtClean="0"/>
              <a:t> </a:t>
            </a:r>
            <a:r>
              <a:rPr lang="ru-RU" sz="3000" dirty="0" err="1" smtClean="0"/>
              <a:t>товариств</a:t>
            </a:r>
            <a:r>
              <a:rPr lang="ru-RU" sz="3000" dirty="0" smtClean="0"/>
              <a:t> «</a:t>
            </a:r>
            <a:r>
              <a:rPr lang="ru-RU" sz="3000" dirty="0" err="1" smtClean="0"/>
              <a:t>інородницьких</a:t>
            </a:r>
            <a:r>
              <a:rPr lang="ru-RU" sz="3000" dirty="0" smtClean="0"/>
              <a:t>, </a:t>
            </a:r>
            <a:r>
              <a:rPr lang="ru-RU" sz="3000" dirty="0" err="1" smtClean="0"/>
              <a:t>зокрема</a:t>
            </a:r>
            <a:r>
              <a:rPr lang="ru-RU" sz="3000" dirty="0" smtClean="0"/>
              <a:t> </a:t>
            </a:r>
            <a:r>
              <a:rPr lang="ru-RU" sz="3000" dirty="0" err="1" smtClean="0"/>
              <a:t>й</a:t>
            </a:r>
            <a:r>
              <a:rPr lang="ru-RU" sz="3000" dirty="0" smtClean="0"/>
              <a:t> </a:t>
            </a:r>
            <a:r>
              <a:rPr lang="ru-RU" sz="3000" dirty="0" err="1" smtClean="0"/>
              <a:t>українських</a:t>
            </a:r>
            <a:r>
              <a:rPr lang="ru-RU" sz="3000" dirty="0" smtClean="0"/>
              <a:t> та </a:t>
            </a:r>
            <a:r>
              <a:rPr lang="ru-RU" sz="3000" dirty="0" err="1" smtClean="0"/>
              <a:t>єврейських</a:t>
            </a:r>
            <a:r>
              <a:rPr lang="ru-RU" sz="3000" dirty="0" smtClean="0"/>
              <a:t>, </a:t>
            </a:r>
            <a:r>
              <a:rPr lang="ru-RU" sz="3000" dirty="0" err="1" smtClean="0"/>
              <a:t>незалежно</a:t>
            </a:r>
            <a:r>
              <a:rPr lang="ru-RU" sz="3000" dirty="0" smtClean="0"/>
              <a:t> </a:t>
            </a:r>
            <a:r>
              <a:rPr lang="ru-RU" sz="3000" dirty="0" err="1" smtClean="0"/>
              <a:t>від</a:t>
            </a:r>
            <a:r>
              <a:rPr lang="ru-RU" sz="3000" dirty="0" smtClean="0"/>
              <a:t> </a:t>
            </a:r>
            <a:r>
              <a:rPr lang="ru-RU" sz="3000" dirty="0" err="1" smtClean="0"/>
              <a:t>їхніх</a:t>
            </a:r>
            <a:r>
              <a:rPr lang="ru-RU" sz="3000" dirty="0" smtClean="0"/>
              <a:t> </a:t>
            </a:r>
            <a:r>
              <a:rPr lang="ru-RU" sz="3000" dirty="0" err="1" smtClean="0"/>
              <a:t>цілей</a:t>
            </a:r>
            <a:r>
              <a:rPr lang="ru-RU" sz="3000" dirty="0" smtClean="0"/>
              <a:t>».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500694" y="6215082"/>
            <a:ext cx="32147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Пам’ятник Столипіну, встановлений у Саратові.</a:t>
            </a:r>
            <a:endParaRPr lang="ru-RU" dirty="0"/>
          </a:p>
        </p:txBody>
      </p:sp>
      <p:pic>
        <p:nvPicPr>
          <p:cNvPr id="9220" name="Picture 4" descr="C:\Users\Alexandra\Desktop\Саратов_памятник_Столыпину_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928670"/>
            <a:ext cx="3500462" cy="5272571"/>
          </a:xfrm>
          <a:prstGeom prst="roundRect">
            <a:avLst>
              <a:gd name="adj" fmla="val 11111"/>
            </a:avLst>
          </a:prstGeom>
          <a:ln w="190500" cap="rnd">
            <a:solidFill>
              <a:schemeClr val="bg2">
                <a:lumMod val="40000"/>
                <a:lumOff val="60000"/>
              </a:schemeClr>
            </a:solidFill>
            <a:prstDash val="solid"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/>
          </a:bodyPr>
          <a:lstStyle/>
          <a:p>
            <a:r>
              <a:rPr lang="uk-UA" sz="6600" b="1" dirty="0" smtClean="0">
                <a:ln w="19050" cmpd="sng">
                  <a:solidFill>
                    <a:schemeClr val="bg2">
                      <a:lumMod val="50000"/>
                      <a:alpha val="55000"/>
                    </a:schemeClr>
                  </a:solidFill>
                  <a:prstDash val="solid"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Смерть Столипіна.</a:t>
            </a:r>
            <a:endParaRPr lang="ru-RU" sz="6600" b="1" dirty="0" smtClean="0">
              <a:ln w="19050" cmpd="sng">
                <a:solidFill>
                  <a:schemeClr val="bg2">
                    <a:lumMod val="50000"/>
                    <a:alpha val="55000"/>
                  </a:schemeClr>
                </a:solidFill>
                <a:prstDash val="solid"/>
              </a:ln>
              <a:solidFill>
                <a:schemeClr val="bg2">
                  <a:lumMod val="20000"/>
                  <a:lumOff val="80000"/>
                </a:schemeClr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43438" y="1428736"/>
            <a:ext cx="4143372" cy="5143536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  <a:buNone/>
            </a:pPr>
            <a:r>
              <a:rPr lang="ru-RU" sz="2600" dirty="0" smtClean="0"/>
              <a:t>У </a:t>
            </a:r>
            <a:r>
              <a:rPr lang="ru-RU" sz="2600" dirty="0" err="1" smtClean="0"/>
              <a:t>вересні</a:t>
            </a:r>
            <a:r>
              <a:rPr lang="ru-RU" sz="2600" dirty="0" smtClean="0"/>
              <a:t> 1911 року </a:t>
            </a:r>
            <a:r>
              <a:rPr lang="ru-RU" sz="2600" dirty="0" err="1" smtClean="0"/>
              <a:t>Столипін</a:t>
            </a:r>
            <a:r>
              <a:rPr lang="ru-RU" sz="2600" dirty="0" smtClean="0"/>
              <a:t> </a:t>
            </a:r>
            <a:r>
              <a:rPr lang="ru-RU" sz="2600" dirty="0" err="1" smtClean="0"/>
              <a:t>був</a:t>
            </a:r>
            <a:r>
              <a:rPr lang="ru-RU" sz="2600" dirty="0" smtClean="0"/>
              <a:t> </a:t>
            </a:r>
            <a:r>
              <a:rPr lang="ru-RU" sz="2600" dirty="0" err="1" smtClean="0"/>
              <a:t>убитий</a:t>
            </a:r>
            <a:r>
              <a:rPr lang="ru-RU" sz="2600" dirty="0" smtClean="0"/>
              <a:t> у </a:t>
            </a:r>
            <a:r>
              <a:rPr lang="ru-RU" sz="2600" dirty="0" err="1" smtClean="0"/>
              <a:t>Київському</a:t>
            </a:r>
            <a:r>
              <a:rPr lang="ru-RU" sz="2600" dirty="0" smtClean="0"/>
              <a:t> оперному </a:t>
            </a:r>
            <a:r>
              <a:rPr lang="ru-RU" sz="2600" dirty="0" err="1" smtClean="0"/>
              <a:t>театрі</a:t>
            </a:r>
            <a:r>
              <a:rPr lang="ru-RU" sz="2600" dirty="0" smtClean="0"/>
              <a:t> </a:t>
            </a:r>
            <a:r>
              <a:rPr lang="ru-RU" sz="2600" dirty="0" err="1" smtClean="0"/>
              <a:t>таємним</a:t>
            </a:r>
            <a:r>
              <a:rPr lang="ru-RU" sz="2600" dirty="0" smtClean="0"/>
              <a:t> агентом </a:t>
            </a:r>
            <a:r>
              <a:rPr lang="ru-RU" sz="2600" dirty="0" err="1" smtClean="0"/>
              <a:t>поліції</a:t>
            </a:r>
            <a:r>
              <a:rPr lang="ru-RU" sz="2600" dirty="0" smtClean="0"/>
              <a:t>, </a:t>
            </a:r>
            <a:r>
              <a:rPr lang="ru-RU" sz="2600" dirty="0" err="1" smtClean="0"/>
              <a:t>есером</a:t>
            </a:r>
            <a:r>
              <a:rPr lang="ru-RU" sz="2600" dirty="0" smtClean="0"/>
              <a:t> </a:t>
            </a:r>
            <a:br>
              <a:rPr lang="ru-RU" sz="2600" dirty="0" smtClean="0"/>
            </a:br>
            <a:r>
              <a:rPr lang="ru-RU" sz="2600" dirty="0" smtClean="0"/>
              <a:t>Д. </a:t>
            </a:r>
            <a:r>
              <a:rPr lang="ru-RU" sz="2600" dirty="0" err="1" smtClean="0"/>
              <a:t>Богровим</a:t>
            </a:r>
            <a:r>
              <a:rPr lang="ru-RU" sz="2600" dirty="0" smtClean="0"/>
              <a:t>.</a:t>
            </a:r>
          </a:p>
          <a:p>
            <a:pPr algn="ctr">
              <a:lnSpc>
                <a:spcPct val="90000"/>
              </a:lnSpc>
              <a:buNone/>
            </a:pPr>
            <a:endParaRPr lang="ru-RU" sz="2600" dirty="0" smtClean="0"/>
          </a:p>
          <a:p>
            <a:pPr algn="ctr">
              <a:lnSpc>
                <a:spcPct val="90000"/>
              </a:lnSpc>
              <a:buNone/>
            </a:pPr>
            <a:endParaRPr lang="ru-RU" sz="2600" dirty="0" smtClean="0"/>
          </a:p>
          <a:p>
            <a:pPr algn="ctr">
              <a:lnSpc>
                <a:spcPct val="90000"/>
              </a:lnSpc>
              <a:buNone/>
            </a:pPr>
            <a:r>
              <a:rPr lang="ru-RU" sz="2600" dirty="0" err="1" smtClean="0"/>
              <a:t>Похований</a:t>
            </a:r>
            <a:r>
              <a:rPr lang="ru-RU" sz="2600" dirty="0" smtClean="0"/>
              <a:t> Петро </a:t>
            </a:r>
            <a:r>
              <a:rPr lang="ru-RU" sz="2600" dirty="0" err="1" smtClean="0"/>
              <a:t>Аркадійович</a:t>
            </a:r>
            <a:r>
              <a:rPr lang="ru-RU" sz="2600" dirty="0" smtClean="0"/>
              <a:t> на </a:t>
            </a:r>
            <a:r>
              <a:rPr lang="ru-RU" sz="2600" dirty="0" err="1" smtClean="0"/>
              <a:t>території</a:t>
            </a:r>
            <a:r>
              <a:rPr lang="ru-RU" sz="2600" dirty="0" smtClean="0"/>
              <a:t> </a:t>
            </a:r>
            <a:r>
              <a:rPr lang="ru-RU" sz="2600" dirty="0" err="1" smtClean="0"/>
              <a:t>Києво-Печерської</a:t>
            </a:r>
            <a:r>
              <a:rPr lang="ru-RU" sz="2600" dirty="0" smtClean="0"/>
              <a:t> </a:t>
            </a:r>
            <a:r>
              <a:rPr lang="ru-RU" sz="2600" dirty="0" err="1" smtClean="0"/>
              <a:t>лаври</a:t>
            </a:r>
            <a:r>
              <a:rPr lang="ru-RU" sz="2600" dirty="0" smtClean="0"/>
              <a:t>.</a:t>
            </a:r>
          </a:p>
        </p:txBody>
      </p:sp>
      <p:pic>
        <p:nvPicPr>
          <p:cNvPr id="10243" name="Picture 3" descr="C:\Users\Alexandra\Desktop\00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214422"/>
            <a:ext cx="3500462" cy="5022402"/>
          </a:xfrm>
          <a:prstGeom prst="roundRect">
            <a:avLst>
              <a:gd name="adj" fmla="val 11111"/>
            </a:avLst>
          </a:prstGeom>
          <a:ln w="190500" cap="rnd">
            <a:solidFill>
              <a:schemeClr val="bg2">
                <a:lumMod val="40000"/>
                <a:lumOff val="60000"/>
              </a:schemeClr>
            </a:solidFill>
            <a:prstDash val="solid"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sp>
        <p:nvSpPr>
          <p:cNvPr id="6" name="TextBox 5"/>
          <p:cNvSpPr txBox="1"/>
          <p:nvPr/>
        </p:nvSpPr>
        <p:spPr>
          <a:xfrm>
            <a:off x="714348" y="6274378"/>
            <a:ext cx="3000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err="1" smtClean="0"/>
              <a:t>Богров</a:t>
            </a:r>
            <a:r>
              <a:rPr lang="uk-UA" dirty="0" smtClean="0"/>
              <a:t> </a:t>
            </a:r>
            <a:r>
              <a:rPr lang="ru-RU" dirty="0" smtClean="0"/>
              <a:t>— </a:t>
            </a:r>
            <a:r>
              <a:rPr lang="ru-RU" dirty="0" err="1" smtClean="0"/>
              <a:t>вбивця</a:t>
            </a:r>
            <a:r>
              <a:rPr lang="ru-RU" dirty="0" smtClean="0"/>
              <a:t> </a:t>
            </a:r>
            <a:r>
              <a:rPr lang="ru-RU" dirty="0" err="1" smtClean="0"/>
              <a:t>Століпина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20203480">
            <a:off x="98765" y="698348"/>
            <a:ext cx="8229600" cy="4725998"/>
          </a:xfrm>
        </p:spPr>
        <p:txBody>
          <a:bodyPr>
            <a:noAutofit/>
          </a:bodyPr>
          <a:lstStyle/>
          <a:p>
            <a:r>
              <a:rPr lang="uk-UA" sz="13800" b="1" dirty="0" smtClean="0">
                <a:ln w="19050" cmpd="sng">
                  <a:solidFill>
                    <a:schemeClr val="bg2">
                      <a:lumMod val="50000"/>
                      <a:alpha val="55000"/>
                    </a:schemeClr>
                  </a:solidFill>
                  <a:prstDash val="solid"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Дякую </a:t>
            </a:r>
            <a:br>
              <a:rPr lang="uk-UA" sz="13800" b="1" dirty="0" smtClean="0">
                <a:ln w="19050" cmpd="sng">
                  <a:solidFill>
                    <a:schemeClr val="bg2">
                      <a:lumMod val="50000"/>
                      <a:alpha val="55000"/>
                    </a:schemeClr>
                  </a:solidFill>
                  <a:prstDash val="solid"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</a:br>
            <a:r>
              <a:rPr lang="uk-UA" sz="13800" b="1" dirty="0" smtClean="0">
                <a:ln w="19050" cmpd="sng">
                  <a:solidFill>
                    <a:schemeClr val="bg2">
                      <a:lumMod val="50000"/>
                      <a:alpha val="55000"/>
                    </a:schemeClr>
                  </a:solidFill>
                  <a:prstDash val="solid"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за </a:t>
            </a:r>
            <a:br>
              <a:rPr lang="uk-UA" sz="13800" b="1" dirty="0" smtClean="0">
                <a:ln w="19050" cmpd="sng">
                  <a:solidFill>
                    <a:schemeClr val="bg2">
                      <a:lumMod val="50000"/>
                      <a:alpha val="55000"/>
                    </a:schemeClr>
                  </a:solidFill>
                  <a:prstDash val="solid"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</a:br>
            <a:r>
              <a:rPr lang="uk-UA" sz="13800" b="1" dirty="0" smtClean="0">
                <a:ln w="19050" cmpd="sng">
                  <a:solidFill>
                    <a:schemeClr val="bg2">
                      <a:lumMod val="50000"/>
                      <a:alpha val="55000"/>
                    </a:schemeClr>
                  </a:solidFill>
                  <a:prstDash val="solid"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увагу!!!</a:t>
            </a:r>
            <a:endParaRPr lang="ru-RU" sz="13800" b="1" dirty="0" smtClean="0">
              <a:ln w="19050" cmpd="sng">
                <a:solidFill>
                  <a:schemeClr val="bg2">
                    <a:lumMod val="50000"/>
                    <a:alpha val="55000"/>
                  </a:schemeClr>
                </a:solidFill>
                <a:prstDash val="solid"/>
              </a:ln>
              <a:solidFill>
                <a:schemeClr val="bg2">
                  <a:lumMod val="20000"/>
                  <a:lumOff val="80000"/>
                </a:schemeClr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>
            <a:normAutofit/>
          </a:bodyPr>
          <a:lstStyle/>
          <a:p>
            <a:r>
              <a:rPr lang="uk-UA" sz="6600" b="1" dirty="0" smtClean="0">
                <a:ln w="19050" cmpd="sng">
                  <a:solidFill>
                    <a:schemeClr val="bg2">
                      <a:lumMod val="50000"/>
                      <a:alpha val="55000"/>
                    </a:schemeClr>
                  </a:solidFill>
                  <a:prstDash val="solid"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Зміст</a:t>
            </a:r>
            <a:endParaRPr lang="ru-RU" sz="6600" b="1" dirty="0" smtClean="0">
              <a:ln w="19050" cmpd="sng">
                <a:solidFill>
                  <a:schemeClr val="bg2">
                    <a:lumMod val="50000"/>
                    <a:alpha val="55000"/>
                  </a:schemeClr>
                </a:solidFill>
                <a:prstDash val="solid"/>
              </a:ln>
              <a:solidFill>
                <a:schemeClr val="bg2">
                  <a:lumMod val="20000"/>
                  <a:lumOff val="80000"/>
                </a:schemeClr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500174"/>
            <a:ext cx="5143536" cy="4786346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uk-UA" dirty="0" smtClean="0"/>
              <a:t>Столипін Петро Аркадійович.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Біографія.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Політична діяльність.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Аграрна реформа.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err="1" smtClean="0"/>
              <a:t>Політика</a:t>
            </a:r>
            <a:r>
              <a:rPr lang="ru-RU" dirty="0" smtClean="0"/>
              <a:t> </a:t>
            </a:r>
            <a:r>
              <a:rPr lang="ru-RU" dirty="0" err="1" smtClean="0"/>
              <a:t>проти</a:t>
            </a:r>
            <a:r>
              <a:rPr lang="ru-RU" dirty="0" smtClean="0"/>
              <a:t> </a:t>
            </a:r>
            <a:r>
              <a:rPr lang="ru-RU" dirty="0" err="1" smtClean="0"/>
              <a:t>інородців</a:t>
            </a:r>
            <a:r>
              <a:rPr lang="ru-RU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Смерть Столипіна.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endParaRPr lang="uk-UA" dirty="0" smtClean="0"/>
          </a:p>
          <a:p>
            <a:pPr marL="514350" indent="-514350">
              <a:buFont typeface="+mj-lt"/>
              <a:buAutoNum type="arabicPeriod"/>
            </a:pPr>
            <a:endParaRPr lang="uk-UA" dirty="0" smtClean="0"/>
          </a:p>
          <a:p>
            <a:pPr marL="514350" indent="-514350">
              <a:buFont typeface="+mj-lt"/>
              <a:buAutoNum type="arabicPeriod"/>
            </a:pPr>
            <a:endParaRPr lang="uk-UA" dirty="0" smtClean="0"/>
          </a:p>
          <a:p>
            <a:pPr marL="514350" indent="-514350">
              <a:buFont typeface="+mj-lt"/>
              <a:buAutoNum type="arabicPeriod"/>
            </a:pPr>
            <a:endParaRPr lang="ru-RU" dirty="0" smtClean="0"/>
          </a:p>
        </p:txBody>
      </p:sp>
      <p:pic>
        <p:nvPicPr>
          <p:cNvPr id="4" name="Picture 2" descr="C:\Users\Alexandra\Desktop\sta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32" y="785794"/>
            <a:ext cx="3071834" cy="5787335"/>
          </a:xfrm>
          <a:prstGeom prst="roundRect">
            <a:avLst>
              <a:gd name="adj" fmla="val 11111"/>
            </a:avLst>
          </a:prstGeom>
          <a:ln w="190500" cap="rnd">
            <a:solidFill>
              <a:schemeClr val="bg2">
                <a:lumMod val="40000"/>
                <a:lumOff val="60000"/>
              </a:schemeClr>
            </a:solidFill>
            <a:prstDash val="solid"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</p:spPr>
        <p:txBody>
          <a:bodyPr>
            <a:noAutofit/>
          </a:bodyPr>
          <a:lstStyle/>
          <a:p>
            <a:r>
              <a:rPr lang="uk-UA" sz="5400" b="1" dirty="0" smtClean="0">
                <a:ln w="19050" cmpd="sng">
                  <a:solidFill>
                    <a:schemeClr val="bg2">
                      <a:lumMod val="50000"/>
                      <a:alpha val="55000"/>
                    </a:schemeClr>
                  </a:solidFill>
                  <a:prstDash val="solid"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Столипін Петро Аркадійович</a:t>
            </a:r>
            <a:endParaRPr lang="ru-RU" sz="5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85794"/>
            <a:ext cx="9144000" cy="428628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dirty="0" smtClean="0"/>
              <a:t>(14 </a:t>
            </a:r>
            <a:r>
              <a:rPr lang="ru-RU" dirty="0" err="1" smtClean="0"/>
              <a:t>квітня</a:t>
            </a:r>
            <a:r>
              <a:rPr lang="ru-RU" dirty="0" smtClean="0"/>
              <a:t> 1862 — 18 </a:t>
            </a:r>
            <a:r>
              <a:rPr lang="ru-RU" dirty="0" err="1" smtClean="0"/>
              <a:t>вересня</a:t>
            </a:r>
            <a:r>
              <a:rPr lang="ru-RU" dirty="0" smtClean="0"/>
              <a:t> 1911)</a:t>
            </a:r>
          </a:p>
          <a:p>
            <a:pPr algn="ctr">
              <a:buNone/>
            </a:pPr>
            <a:endParaRPr lang="ru-RU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4734342"/>
            <a:ext cx="91440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2200" dirty="0" err="1" smtClean="0"/>
              <a:t>Російський</a:t>
            </a:r>
            <a:r>
              <a:rPr lang="ru-RU" sz="2200" dirty="0" smtClean="0"/>
              <a:t> </a:t>
            </a:r>
            <a:r>
              <a:rPr lang="ru-RU" sz="2200" dirty="0" err="1" smtClean="0"/>
              <a:t>державний</a:t>
            </a:r>
            <a:r>
              <a:rPr lang="ru-RU" sz="2200" dirty="0" smtClean="0"/>
              <a:t> </a:t>
            </a:r>
            <a:r>
              <a:rPr lang="ru-RU" sz="2200" dirty="0" err="1" smtClean="0"/>
              <a:t>діяч,прем'єр-міністр</a:t>
            </a:r>
            <a:r>
              <a:rPr lang="ru-RU" sz="2200" dirty="0" smtClean="0"/>
              <a:t> (1906 –1911). </a:t>
            </a:r>
            <a:r>
              <a:rPr lang="ru-RU" sz="2200" dirty="0" err="1" smtClean="0"/>
              <a:t>Столипін</a:t>
            </a:r>
            <a:r>
              <a:rPr lang="ru-RU" sz="2200" dirty="0" smtClean="0"/>
              <a:t> проводив </a:t>
            </a:r>
            <a:r>
              <a:rPr lang="ru-RU" sz="2200" dirty="0" err="1" smtClean="0"/>
              <a:t>жорстку</a:t>
            </a:r>
            <a:r>
              <a:rPr lang="ru-RU" sz="2200" dirty="0" smtClean="0"/>
              <a:t> </a:t>
            </a:r>
            <a:r>
              <a:rPr lang="ru-RU" sz="2200" dirty="0" err="1" smtClean="0"/>
              <a:t>політику</a:t>
            </a:r>
            <a:r>
              <a:rPr lang="ru-RU" sz="2200" dirty="0" smtClean="0"/>
              <a:t> на </a:t>
            </a:r>
            <a:r>
              <a:rPr lang="ru-RU" sz="2200" dirty="0" err="1" smtClean="0"/>
              <a:t>укріплення</a:t>
            </a:r>
            <a:r>
              <a:rPr lang="ru-RU" sz="2200" dirty="0" smtClean="0"/>
              <a:t> </a:t>
            </a:r>
            <a:r>
              <a:rPr lang="ru-RU" sz="2200" dirty="0" err="1" smtClean="0"/>
              <a:t>самодержавства</a:t>
            </a:r>
            <a:r>
              <a:rPr lang="ru-RU" sz="2200" dirty="0" smtClean="0"/>
              <a:t>, </a:t>
            </a:r>
            <a:r>
              <a:rPr lang="ru-RU" sz="2200" dirty="0" err="1" smtClean="0"/>
              <a:t>розпустив</a:t>
            </a:r>
            <a:r>
              <a:rPr lang="ru-RU" sz="2200" dirty="0" smtClean="0"/>
              <a:t> Думу, </a:t>
            </a:r>
            <a:r>
              <a:rPr lang="ru-RU" sz="2200" dirty="0" err="1" smtClean="0"/>
              <a:t>увів</a:t>
            </a:r>
            <a:r>
              <a:rPr lang="ru-RU" sz="2200" dirty="0" smtClean="0"/>
              <a:t> </a:t>
            </a:r>
            <a:r>
              <a:rPr lang="ru-RU" sz="2200" dirty="0" err="1" smtClean="0"/>
              <a:t>військово-польові</a:t>
            </a:r>
            <a:r>
              <a:rPr lang="ru-RU" sz="2200" dirty="0" smtClean="0"/>
              <a:t> суди, </a:t>
            </a:r>
            <a:r>
              <a:rPr lang="ru-RU" sz="2200" dirty="0" err="1" smtClean="0"/>
              <a:t>обмежував</a:t>
            </a:r>
            <a:r>
              <a:rPr lang="ru-RU" sz="2200" dirty="0" smtClean="0"/>
              <a:t> </a:t>
            </a:r>
            <a:r>
              <a:rPr lang="ru-RU" sz="2200" dirty="0" err="1" smtClean="0"/>
              <a:t>політичні</a:t>
            </a:r>
            <a:r>
              <a:rPr lang="ru-RU" sz="2200" dirty="0" smtClean="0"/>
              <a:t> </a:t>
            </a:r>
            <a:r>
              <a:rPr lang="ru-RU" sz="2200" dirty="0" err="1" smtClean="0"/>
              <a:t>свободи</a:t>
            </a:r>
            <a:r>
              <a:rPr lang="ru-RU" sz="2200" dirty="0" smtClean="0"/>
              <a:t>. Будучи </a:t>
            </a:r>
            <a:r>
              <a:rPr lang="ru-RU" sz="2200" dirty="0" err="1" smtClean="0"/>
              <a:t>російським</a:t>
            </a:r>
            <a:r>
              <a:rPr lang="ru-RU" sz="2200" dirty="0" smtClean="0"/>
              <a:t> </a:t>
            </a:r>
            <a:r>
              <a:rPr lang="ru-RU" sz="2200" dirty="0" err="1" smtClean="0"/>
              <a:t>націоналістом</a:t>
            </a:r>
            <a:r>
              <a:rPr lang="ru-RU" sz="2200" dirty="0" smtClean="0"/>
              <a:t>, </a:t>
            </a:r>
            <a:r>
              <a:rPr lang="ru-RU" sz="2200" dirty="0" err="1" smtClean="0"/>
              <a:t>вів</a:t>
            </a:r>
            <a:r>
              <a:rPr lang="ru-RU" sz="2200" dirty="0" smtClean="0"/>
              <a:t> </a:t>
            </a:r>
            <a:r>
              <a:rPr lang="ru-RU" sz="2200" dirty="0" err="1" smtClean="0"/>
              <a:t>боротьбу</a:t>
            </a:r>
            <a:r>
              <a:rPr lang="ru-RU" sz="2200" dirty="0" smtClean="0"/>
              <a:t> </a:t>
            </a:r>
            <a:r>
              <a:rPr lang="ru-RU" sz="2200" dirty="0" err="1" smtClean="0"/>
              <a:t>з</a:t>
            </a:r>
            <a:r>
              <a:rPr lang="ru-RU" sz="2200" dirty="0" smtClean="0"/>
              <a:t> </a:t>
            </a:r>
            <a:r>
              <a:rPr lang="ru-RU" sz="2200" dirty="0" err="1" smtClean="0"/>
              <a:t>національними</a:t>
            </a:r>
            <a:r>
              <a:rPr lang="ru-RU" sz="2200" dirty="0" smtClean="0"/>
              <a:t> </a:t>
            </a:r>
            <a:r>
              <a:rPr lang="ru-RU" sz="2200" dirty="0" err="1" smtClean="0"/>
              <a:t>автономіями</a:t>
            </a:r>
            <a:r>
              <a:rPr lang="ru-RU" sz="2200" dirty="0" smtClean="0"/>
              <a:t>. </a:t>
            </a:r>
            <a:r>
              <a:rPr lang="ru-RU" sz="2200" dirty="0" err="1" smtClean="0"/>
              <a:t>Розпочаваграрну</a:t>
            </a:r>
            <a:r>
              <a:rPr lang="ru-RU" sz="2200" dirty="0" smtClean="0"/>
              <a:t> реформу, </a:t>
            </a:r>
            <a:r>
              <a:rPr lang="ru-RU" sz="2200" dirty="0" err="1" smtClean="0"/>
              <a:t>що</a:t>
            </a:r>
            <a:r>
              <a:rPr lang="ru-RU" sz="2200" dirty="0" smtClean="0"/>
              <a:t> не </a:t>
            </a:r>
            <a:r>
              <a:rPr lang="ru-RU" sz="2200" dirty="0" err="1" smtClean="0"/>
              <a:t>була</a:t>
            </a:r>
            <a:r>
              <a:rPr lang="ru-RU" sz="2200" dirty="0" smtClean="0"/>
              <a:t> доведена до </a:t>
            </a:r>
            <a:r>
              <a:rPr lang="ru-RU" sz="2200" dirty="0" err="1" smtClean="0"/>
              <a:t>кінця</a:t>
            </a:r>
            <a:r>
              <a:rPr lang="ru-RU" sz="2200" dirty="0" smtClean="0"/>
              <a:t>. </a:t>
            </a:r>
            <a:r>
              <a:rPr lang="ru-RU" sz="2200" dirty="0" err="1" smtClean="0"/>
              <a:t>Правління</a:t>
            </a:r>
            <a:r>
              <a:rPr lang="ru-RU" sz="2200" dirty="0" smtClean="0"/>
              <a:t> </a:t>
            </a:r>
            <a:r>
              <a:rPr lang="ru-RU" sz="2200" dirty="0" err="1" smtClean="0"/>
              <a:t>Столипіна</a:t>
            </a:r>
            <a:r>
              <a:rPr lang="ru-RU" sz="2200" dirty="0" smtClean="0"/>
              <a:t> </a:t>
            </a:r>
            <a:r>
              <a:rPr lang="ru-RU" sz="2200" dirty="0" err="1" smtClean="0"/>
              <a:t>відзначалось</a:t>
            </a:r>
            <a:r>
              <a:rPr lang="ru-RU" sz="2200" dirty="0" smtClean="0"/>
              <a:t> </a:t>
            </a:r>
            <a:r>
              <a:rPr lang="ru-RU" sz="2200" dirty="0" err="1" smtClean="0"/>
              <a:t>жорстокими</a:t>
            </a:r>
            <a:r>
              <a:rPr lang="ru-RU" sz="2200" dirty="0" smtClean="0"/>
              <a:t> </a:t>
            </a:r>
            <a:r>
              <a:rPr lang="ru-RU" sz="2200" dirty="0" err="1" smtClean="0"/>
              <a:t>репресіями</a:t>
            </a:r>
            <a:r>
              <a:rPr lang="ru-RU" sz="2200" dirty="0" smtClean="0"/>
              <a:t>.</a:t>
            </a:r>
            <a:endParaRPr lang="ru-RU" sz="2200" dirty="0"/>
          </a:p>
        </p:txBody>
      </p:sp>
      <p:pic>
        <p:nvPicPr>
          <p:cNvPr id="2050" name="Picture 2" descr="C:\Users\Alexandra\Desktop\00476021.jpg"/>
          <p:cNvPicPr>
            <a:picLocks noChangeAspect="1" noChangeArrowheads="1"/>
          </p:cNvPicPr>
          <p:nvPr/>
        </p:nvPicPr>
        <p:blipFill>
          <a:blip r:embed="rId2"/>
          <a:srcRect b="6371"/>
          <a:stretch>
            <a:fillRect/>
          </a:stretch>
        </p:blipFill>
        <p:spPr bwMode="auto">
          <a:xfrm>
            <a:off x="1142976" y="1285860"/>
            <a:ext cx="6715172" cy="3395547"/>
          </a:xfrm>
          <a:prstGeom prst="roundRect">
            <a:avLst>
              <a:gd name="adj" fmla="val 11111"/>
            </a:avLst>
          </a:prstGeom>
          <a:ln w="190500" cap="rnd">
            <a:solidFill>
              <a:schemeClr val="bg2">
                <a:lumMod val="40000"/>
                <a:lumOff val="60000"/>
              </a:schemeClr>
            </a:solidFill>
            <a:prstDash val="solid"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00108"/>
          </a:xfrm>
        </p:spPr>
        <p:txBody>
          <a:bodyPr>
            <a:normAutofit fontScale="90000"/>
          </a:bodyPr>
          <a:lstStyle/>
          <a:p>
            <a:r>
              <a:rPr lang="uk-UA" sz="6600" b="1" dirty="0" smtClean="0">
                <a:ln w="19050" cmpd="sng">
                  <a:solidFill>
                    <a:schemeClr val="bg2">
                      <a:lumMod val="50000"/>
                      <a:alpha val="55000"/>
                    </a:schemeClr>
                  </a:solidFill>
                  <a:prstDash val="solid"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Біографія</a:t>
            </a:r>
            <a:endParaRPr lang="ru-RU" sz="6600" b="1" dirty="0" smtClean="0">
              <a:ln w="19050" cmpd="sng">
                <a:solidFill>
                  <a:schemeClr val="bg2">
                    <a:lumMod val="50000"/>
                    <a:alpha val="55000"/>
                  </a:schemeClr>
                </a:solidFill>
                <a:prstDash val="solid"/>
              </a:ln>
              <a:solidFill>
                <a:schemeClr val="bg2">
                  <a:lumMod val="20000"/>
                  <a:lumOff val="80000"/>
                </a:schemeClr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071934" y="2285992"/>
            <a:ext cx="5072066" cy="4572008"/>
          </a:xfrm>
        </p:spPr>
        <p:txBody>
          <a:bodyPr>
            <a:noAutofit/>
          </a:bodyPr>
          <a:lstStyle/>
          <a:p>
            <a:pPr marL="72000" indent="0">
              <a:spcBef>
                <a:spcPts val="600"/>
              </a:spcBef>
              <a:buNone/>
            </a:pPr>
            <a:r>
              <a:rPr lang="ru-RU" sz="2400" dirty="0" smtClean="0"/>
              <a:t>1884 — </a:t>
            </a:r>
            <a:r>
              <a:rPr lang="ru-RU" sz="2400" dirty="0" err="1" smtClean="0"/>
              <a:t>закінчив</a:t>
            </a:r>
            <a:r>
              <a:rPr lang="ru-RU" sz="2400" dirty="0" smtClean="0"/>
              <a:t> </a:t>
            </a:r>
            <a:r>
              <a:rPr lang="ru-RU" sz="2400" dirty="0" err="1" smtClean="0"/>
              <a:t>природничий</a:t>
            </a:r>
            <a:r>
              <a:rPr lang="ru-RU" sz="2400" dirty="0" smtClean="0"/>
              <a:t> факультет </a:t>
            </a:r>
            <a:r>
              <a:rPr lang="ru-RU" sz="2400" dirty="0" err="1" smtClean="0"/>
              <a:t>Петербурзького</a:t>
            </a:r>
            <a:r>
              <a:rPr lang="ru-RU" sz="2400" dirty="0" smtClean="0"/>
              <a:t> </a:t>
            </a:r>
            <a:r>
              <a:rPr lang="ru-RU" sz="2400" dirty="0" err="1" smtClean="0"/>
              <a:t>університету</a:t>
            </a:r>
            <a:r>
              <a:rPr lang="ru-RU" sz="2400" dirty="0" smtClean="0"/>
              <a:t>. </a:t>
            </a:r>
          </a:p>
          <a:p>
            <a:pPr marL="72000" indent="0">
              <a:spcBef>
                <a:spcPts val="600"/>
              </a:spcBef>
              <a:buNone/>
            </a:pPr>
            <a:r>
              <a:rPr lang="ru-RU" sz="2400" dirty="0" smtClean="0"/>
              <a:t>1902 — </a:t>
            </a:r>
            <a:r>
              <a:rPr lang="ru-RU" sz="2400" dirty="0" err="1" smtClean="0"/>
              <a:t>гродненський</a:t>
            </a:r>
            <a:r>
              <a:rPr lang="ru-RU" sz="2400" dirty="0" smtClean="0"/>
              <a:t> губернатор. </a:t>
            </a:r>
          </a:p>
          <a:p>
            <a:pPr marL="72000" indent="0">
              <a:spcBef>
                <a:spcPts val="600"/>
              </a:spcBef>
              <a:buNone/>
            </a:pPr>
            <a:r>
              <a:rPr lang="ru-RU" sz="2400" dirty="0" smtClean="0"/>
              <a:t>1903.06 — губернатор </a:t>
            </a:r>
            <a:r>
              <a:rPr lang="ru-RU" sz="2400" dirty="0" err="1" smtClean="0"/>
              <a:t>Саратовської</a:t>
            </a:r>
            <a:r>
              <a:rPr lang="ru-RU" sz="2400" dirty="0" smtClean="0"/>
              <a:t> </a:t>
            </a:r>
            <a:r>
              <a:rPr lang="ru-RU" sz="2400" dirty="0" err="1" smtClean="0"/>
              <a:t>губернії</a:t>
            </a:r>
            <a:r>
              <a:rPr lang="ru-RU" sz="2400" dirty="0" smtClean="0"/>
              <a:t>. </a:t>
            </a:r>
          </a:p>
          <a:p>
            <a:pPr marL="72000" indent="0">
              <a:spcBef>
                <a:spcPts val="600"/>
              </a:spcBef>
              <a:buNone/>
            </a:pPr>
            <a:r>
              <a:rPr lang="ru-RU" sz="2400" dirty="0" smtClean="0"/>
              <a:t>1906.04 — </a:t>
            </a:r>
            <a:r>
              <a:rPr lang="ru-RU" sz="2400" dirty="0" err="1" smtClean="0"/>
              <a:t>призначений</a:t>
            </a:r>
            <a:r>
              <a:rPr lang="ru-RU" sz="2400" dirty="0" smtClean="0"/>
              <a:t> </a:t>
            </a:r>
            <a:r>
              <a:rPr lang="ru-RU" sz="2400" dirty="0" err="1" smtClean="0"/>
              <a:t>міністром</a:t>
            </a:r>
            <a:r>
              <a:rPr lang="ru-RU" sz="2400" dirty="0" smtClean="0"/>
              <a:t> </a:t>
            </a:r>
            <a:r>
              <a:rPr lang="ru-RU" sz="2400" dirty="0" err="1" smtClean="0"/>
              <a:t>внутрішніх</a:t>
            </a:r>
            <a:r>
              <a:rPr lang="ru-RU" sz="2400" dirty="0" smtClean="0"/>
              <a:t> справ.</a:t>
            </a:r>
          </a:p>
          <a:p>
            <a:pPr marL="72000" indent="0">
              <a:spcBef>
                <a:spcPts val="600"/>
              </a:spcBef>
              <a:buNone/>
            </a:pPr>
            <a:r>
              <a:rPr lang="ru-RU" sz="2400" dirty="0" smtClean="0"/>
              <a:t>1906.06 — </a:t>
            </a:r>
            <a:r>
              <a:rPr lang="ru-RU" sz="2400" dirty="0" err="1" smtClean="0"/>
              <a:t>призначений</a:t>
            </a:r>
            <a:r>
              <a:rPr lang="ru-RU" sz="2400" dirty="0" smtClean="0"/>
              <a:t> головою Ради </a:t>
            </a:r>
            <a:r>
              <a:rPr lang="ru-RU" sz="2400" dirty="0" err="1" smtClean="0"/>
              <a:t>Міністрів</a:t>
            </a:r>
            <a:r>
              <a:rPr lang="ru-RU" sz="2400" dirty="0" smtClean="0"/>
              <a:t>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000496" y="1142984"/>
            <a:ext cx="51435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2000" indent="0" algn="ctr">
              <a:spcBef>
                <a:spcPts val="600"/>
              </a:spcBef>
              <a:buNone/>
            </a:pPr>
            <a:r>
              <a:rPr lang="ru-RU" sz="2400" dirty="0" smtClean="0"/>
              <a:t>Походив </a:t>
            </a:r>
            <a:r>
              <a:rPr lang="ru-RU" sz="2400" dirty="0" err="1" smtClean="0"/>
              <a:t>із</a:t>
            </a:r>
            <a:r>
              <a:rPr lang="ru-RU" sz="2400" dirty="0" smtClean="0"/>
              <a:t> </a:t>
            </a:r>
            <a:r>
              <a:rPr lang="ru-RU" sz="2400" dirty="0" err="1" smtClean="0"/>
              <a:t>старовинного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дворянського</a:t>
            </a:r>
            <a:r>
              <a:rPr lang="ru-RU" sz="2400" dirty="0" smtClean="0"/>
              <a:t> роду. </a:t>
            </a:r>
          </a:p>
        </p:txBody>
      </p:sp>
      <p:pic>
        <p:nvPicPr>
          <p:cNvPr id="3074" name="Picture 2" descr="C:\Users\Alexandra\Desktop\Stolypin_by_Repi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000108"/>
            <a:ext cx="3571900" cy="5121751"/>
          </a:xfrm>
          <a:prstGeom prst="roundRect">
            <a:avLst>
              <a:gd name="adj" fmla="val 11111"/>
            </a:avLst>
          </a:prstGeom>
          <a:ln w="190500" cap="rnd">
            <a:solidFill>
              <a:schemeClr val="bg2">
                <a:lumMod val="40000"/>
                <a:lumOff val="60000"/>
              </a:schemeClr>
            </a:solidFill>
            <a:prstDash val="solid"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sp>
        <p:nvSpPr>
          <p:cNvPr id="6" name="TextBox 5"/>
          <p:cNvSpPr txBox="1"/>
          <p:nvPr/>
        </p:nvSpPr>
        <p:spPr>
          <a:xfrm>
            <a:off x="0" y="6211669"/>
            <a:ext cx="39290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Портрет Іллі Рєпіна, </a:t>
            </a:r>
          </a:p>
          <a:p>
            <a:r>
              <a:rPr lang="uk-UA" dirty="0" smtClean="0"/>
              <a:t>1910 р.</a:t>
            </a:r>
            <a:endParaRPr lang="ru-RU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85729"/>
            <a:ext cx="9144000" cy="1571636"/>
          </a:xfrm>
        </p:spPr>
        <p:txBody>
          <a:bodyPr>
            <a:normAutofit/>
          </a:bodyPr>
          <a:lstStyle/>
          <a:p>
            <a:pPr marL="72000" indent="0">
              <a:spcBef>
                <a:spcPts val="600"/>
              </a:spcBef>
              <a:buNone/>
            </a:pPr>
            <a:r>
              <a:rPr lang="ru-RU" sz="2800" dirty="0" err="1" smtClean="0"/>
              <a:t>Швидка</a:t>
            </a:r>
            <a:r>
              <a:rPr lang="ru-RU" sz="2800" dirty="0" smtClean="0"/>
              <a:t> </a:t>
            </a:r>
            <a:r>
              <a:rPr lang="ru-RU" sz="2800" dirty="0" err="1" smtClean="0"/>
              <a:t>службова</a:t>
            </a:r>
            <a:r>
              <a:rPr lang="ru-RU" sz="2800" dirty="0" smtClean="0"/>
              <a:t> </a:t>
            </a:r>
            <a:r>
              <a:rPr lang="ru-RU" sz="2800" dirty="0" err="1" smtClean="0"/>
              <a:t>кар'єра</a:t>
            </a:r>
            <a:r>
              <a:rPr lang="ru-RU" sz="2800" dirty="0" smtClean="0"/>
              <a:t> </a:t>
            </a:r>
            <a:r>
              <a:rPr lang="ru-RU" sz="2800" dirty="0" err="1" smtClean="0"/>
              <a:t>Столипіна</a:t>
            </a:r>
            <a:r>
              <a:rPr lang="ru-RU" sz="2800" dirty="0" smtClean="0"/>
              <a:t> </a:t>
            </a:r>
            <a:r>
              <a:rPr lang="ru-RU" sz="2800" dirty="0" err="1" smtClean="0"/>
              <a:t>була</a:t>
            </a:r>
            <a:r>
              <a:rPr lang="ru-RU" sz="2800" dirty="0" smtClean="0"/>
              <a:t>, у </a:t>
            </a:r>
            <a:r>
              <a:rPr lang="ru-RU" sz="2800" dirty="0" err="1" smtClean="0"/>
              <a:t>значній</a:t>
            </a:r>
            <a:r>
              <a:rPr lang="ru-RU" sz="2800" dirty="0" smtClean="0"/>
              <a:t> </a:t>
            </a:r>
            <a:r>
              <a:rPr lang="ru-RU" sz="2800" dirty="0" err="1" smtClean="0"/>
              <a:t>мірі</a:t>
            </a:r>
            <a:r>
              <a:rPr lang="ru-RU" sz="2800" dirty="0" smtClean="0"/>
              <a:t>, </a:t>
            </a:r>
            <a:r>
              <a:rPr lang="ru-RU" sz="2800" dirty="0" err="1" smtClean="0"/>
              <a:t>пов'язана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його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ораторськими</a:t>
            </a:r>
            <a:r>
              <a:rPr lang="ru-RU" sz="2800" dirty="0" smtClean="0"/>
              <a:t> </a:t>
            </a:r>
            <a:r>
              <a:rPr lang="ru-RU" sz="2800" dirty="0" err="1" smtClean="0"/>
              <a:t>здібностями</a:t>
            </a:r>
            <a:r>
              <a:rPr lang="ru-RU" sz="2800" dirty="0" smtClean="0"/>
              <a:t>, </a:t>
            </a:r>
            <a:r>
              <a:rPr lang="ru-RU" sz="2800" dirty="0" err="1" smtClean="0"/>
              <a:t>численними</a:t>
            </a:r>
            <a:r>
              <a:rPr lang="ru-RU" sz="2800" dirty="0" smtClean="0"/>
              <a:t> </a:t>
            </a:r>
            <a:r>
              <a:rPr lang="ru-RU" sz="2800" dirty="0" err="1" smtClean="0"/>
              <a:t>виступами</a:t>
            </a:r>
            <a:r>
              <a:rPr lang="ru-RU" sz="2800" dirty="0" smtClean="0"/>
              <a:t> в </a:t>
            </a:r>
            <a:r>
              <a:rPr lang="ru-RU" sz="2800" dirty="0" err="1" smtClean="0"/>
              <a:t>Думі</a:t>
            </a:r>
            <a:r>
              <a:rPr lang="ru-RU" sz="2800" dirty="0" smtClean="0"/>
              <a:t>, проектами </a:t>
            </a:r>
            <a:r>
              <a:rPr lang="ru-RU" sz="2800" dirty="0" err="1" smtClean="0"/>
              <a:t>реформування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країни</a:t>
            </a:r>
            <a:r>
              <a:rPr lang="ru-RU" sz="2800" dirty="0" smtClean="0"/>
              <a:t>.</a:t>
            </a:r>
          </a:p>
        </p:txBody>
      </p:sp>
      <p:pic>
        <p:nvPicPr>
          <p:cNvPr id="4098" name="Picture 2" descr="C:\Users\Alexandra\Desktop\Столыпин_принимает_рапорт_от_волостного_старшины_в_селе_пристанном.jpg"/>
          <p:cNvPicPr>
            <a:picLocks noChangeAspect="1" noChangeArrowheads="1"/>
          </p:cNvPicPr>
          <p:nvPr/>
        </p:nvPicPr>
        <p:blipFill>
          <a:blip r:embed="rId2"/>
          <a:srcRect t="6046" b="13845"/>
          <a:stretch>
            <a:fillRect/>
          </a:stretch>
        </p:blipFill>
        <p:spPr bwMode="auto">
          <a:xfrm>
            <a:off x="1000100" y="1857364"/>
            <a:ext cx="7072362" cy="4744749"/>
          </a:xfrm>
          <a:prstGeom prst="roundRect">
            <a:avLst>
              <a:gd name="adj" fmla="val 11111"/>
            </a:avLst>
          </a:prstGeom>
          <a:ln w="190500" cap="rnd">
            <a:solidFill>
              <a:schemeClr val="bg2">
                <a:lumMod val="40000"/>
                <a:lumOff val="60000"/>
              </a:schemeClr>
            </a:solidFill>
            <a:prstDash val="solid"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</p:spPr>
        <p:txBody>
          <a:bodyPr>
            <a:normAutofit fontScale="90000"/>
          </a:bodyPr>
          <a:lstStyle/>
          <a:p>
            <a:r>
              <a:rPr lang="uk-UA" sz="5900" b="1" dirty="0" smtClean="0">
                <a:ln w="19050" cmpd="sng">
                  <a:solidFill>
                    <a:schemeClr val="bg2">
                      <a:lumMod val="50000"/>
                      <a:alpha val="55000"/>
                    </a:schemeClr>
                  </a:solidFill>
                  <a:prstDash val="solid"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Політична діяльність.</a:t>
            </a:r>
            <a:endParaRPr lang="ru-RU" sz="5900" b="1" dirty="0" smtClean="0">
              <a:ln w="19050" cmpd="sng">
                <a:solidFill>
                  <a:schemeClr val="bg2">
                    <a:lumMod val="50000"/>
                    <a:alpha val="55000"/>
                  </a:schemeClr>
                </a:solidFill>
                <a:prstDash val="solid"/>
              </a:ln>
              <a:solidFill>
                <a:schemeClr val="bg2">
                  <a:lumMod val="20000"/>
                  <a:lumOff val="80000"/>
                </a:schemeClr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85794"/>
            <a:ext cx="9144000" cy="2786082"/>
          </a:xfrm>
        </p:spPr>
        <p:txBody>
          <a:bodyPr>
            <a:normAutofit/>
          </a:bodyPr>
          <a:lstStyle/>
          <a:p>
            <a:pPr marL="72000" indent="0">
              <a:spcBef>
                <a:spcPts val="600"/>
              </a:spcBef>
              <a:buNone/>
            </a:pPr>
            <a:r>
              <a:rPr lang="ru-RU" sz="2400" dirty="0" err="1" smtClean="0"/>
              <a:t>Столипін</a:t>
            </a:r>
            <a:r>
              <a:rPr lang="ru-RU" sz="2400" dirty="0" smtClean="0"/>
              <a:t> проводив </a:t>
            </a:r>
            <a:r>
              <a:rPr lang="ru-RU" sz="2400" dirty="0" err="1" smtClean="0"/>
              <a:t>жорстку</a:t>
            </a:r>
            <a:r>
              <a:rPr lang="ru-RU" sz="2400" dirty="0" smtClean="0"/>
              <a:t> </a:t>
            </a:r>
            <a:r>
              <a:rPr lang="ru-RU" sz="2400" dirty="0" err="1" smtClean="0"/>
              <a:t>політику</a:t>
            </a:r>
            <a:r>
              <a:rPr lang="ru-RU" sz="2400" dirty="0" smtClean="0"/>
              <a:t>. За </a:t>
            </a:r>
            <a:r>
              <a:rPr lang="ru-RU" sz="2400" dirty="0" err="1" smtClean="0"/>
              <a:t>його</a:t>
            </a:r>
            <a:r>
              <a:rPr lang="ru-RU" sz="2400" dirty="0" smtClean="0"/>
              <a:t> наказом </a:t>
            </a:r>
            <a:r>
              <a:rPr lang="ru-RU" sz="2400" dirty="0" err="1" smtClean="0"/>
              <a:t>війська</a:t>
            </a:r>
            <a:r>
              <a:rPr lang="ru-RU" sz="2400" dirty="0" smtClean="0"/>
              <a:t> </a:t>
            </a:r>
            <a:r>
              <a:rPr lang="ru-RU" sz="2400" dirty="0" err="1" smtClean="0"/>
              <a:t>й</a:t>
            </a:r>
            <a:r>
              <a:rPr lang="ru-RU" sz="2400" dirty="0" smtClean="0"/>
              <a:t> </a:t>
            </a:r>
            <a:r>
              <a:rPr lang="ru-RU" sz="2400" dirty="0" err="1" smtClean="0"/>
              <a:t>поліція</a:t>
            </a:r>
            <a:r>
              <a:rPr lang="ru-RU" sz="2400" dirty="0" smtClean="0"/>
              <a:t> </a:t>
            </a:r>
            <a:r>
              <a:rPr lang="ru-RU" sz="2400" dirty="0" err="1" smtClean="0"/>
              <a:t>жорстоко</a:t>
            </a:r>
            <a:r>
              <a:rPr lang="ru-RU" sz="2400" dirty="0" smtClean="0"/>
              <a:t> карали </a:t>
            </a:r>
            <a:r>
              <a:rPr lang="ru-RU" sz="2400" dirty="0" err="1" smtClean="0"/>
              <a:t>учасників</a:t>
            </a:r>
            <a:r>
              <a:rPr lang="ru-RU" sz="2400" dirty="0" smtClean="0"/>
              <a:t> </a:t>
            </a:r>
            <a:r>
              <a:rPr lang="ru-RU" sz="2400" dirty="0" err="1" smtClean="0"/>
              <a:t>селянських</a:t>
            </a:r>
            <a:r>
              <a:rPr lang="ru-RU" sz="2400" dirty="0" smtClean="0"/>
              <a:t> </a:t>
            </a:r>
            <a:r>
              <a:rPr lang="ru-RU" sz="2400" dirty="0" err="1" smtClean="0"/>
              <a:t>заворушень</a:t>
            </a:r>
            <a:r>
              <a:rPr lang="ru-RU" sz="2400" dirty="0" smtClean="0"/>
              <a:t>, до </a:t>
            </a:r>
            <a:r>
              <a:rPr lang="ru-RU" sz="2400" dirty="0" err="1" smtClean="0"/>
              <a:t>в'язниць</a:t>
            </a:r>
            <a:r>
              <a:rPr lang="ru-RU" sz="2400" dirty="0" smtClean="0"/>
              <a:t> у </a:t>
            </a:r>
            <a:r>
              <a:rPr lang="ru-RU" sz="2400" dirty="0" err="1" smtClean="0"/>
              <a:t>великій</a:t>
            </a:r>
            <a:r>
              <a:rPr lang="ru-RU" sz="2400" dirty="0" smtClean="0"/>
              <a:t> </a:t>
            </a:r>
            <a:r>
              <a:rPr lang="ru-RU" sz="2400" dirty="0" err="1" smtClean="0"/>
              <a:t>кількості</a:t>
            </a:r>
            <a:r>
              <a:rPr lang="ru-RU" sz="2400" dirty="0" smtClean="0"/>
              <a:t> кидали </a:t>
            </a:r>
            <a:r>
              <a:rPr lang="ru-RU" sz="2400" dirty="0" err="1" smtClean="0"/>
              <a:t>студентів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старшокласників-гімназистів</a:t>
            </a:r>
            <a:r>
              <a:rPr lang="ru-RU" sz="2400" dirty="0" smtClean="0"/>
              <a:t>, </a:t>
            </a:r>
            <a:r>
              <a:rPr lang="ru-RU" sz="2400" dirty="0" err="1" smtClean="0"/>
              <a:t>політичні</a:t>
            </a:r>
            <a:r>
              <a:rPr lang="ru-RU" sz="2400" dirty="0" smtClean="0"/>
              <a:t> </a:t>
            </a:r>
            <a:r>
              <a:rPr lang="ru-RU" sz="2400" dirty="0" err="1" smtClean="0"/>
              <a:t>свободи</a:t>
            </a:r>
            <a:r>
              <a:rPr lang="ru-RU" sz="2400" dirty="0" smtClean="0"/>
              <a:t> </a:t>
            </a:r>
            <a:r>
              <a:rPr lang="ru-RU" sz="2400" dirty="0" err="1" smtClean="0"/>
              <a:t>було</a:t>
            </a:r>
            <a:r>
              <a:rPr lang="ru-RU" sz="2400" dirty="0" smtClean="0"/>
              <a:t> </a:t>
            </a:r>
            <a:r>
              <a:rPr lang="ru-RU" sz="2400" dirty="0" err="1" smtClean="0"/>
              <a:t>всіляко</a:t>
            </a:r>
            <a:r>
              <a:rPr lang="ru-RU" sz="2400" dirty="0" smtClean="0"/>
              <a:t> </a:t>
            </a:r>
            <a:r>
              <a:rPr lang="ru-RU" sz="2400" dirty="0" err="1" smtClean="0"/>
              <a:t>обмежувано</a:t>
            </a:r>
            <a:r>
              <a:rPr lang="ru-RU" sz="2400" dirty="0" smtClean="0"/>
              <a:t>. За </a:t>
            </a:r>
            <a:r>
              <a:rPr lang="ru-RU" sz="2400" dirty="0" err="1" smtClean="0"/>
              <a:t>таку</a:t>
            </a:r>
            <a:r>
              <a:rPr lang="ru-RU" sz="2400" dirty="0" smtClean="0"/>
              <a:t> </a:t>
            </a:r>
            <a:r>
              <a:rPr lang="ru-RU" sz="2400" dirty="0" err="1" smtClean="0"/>
              <a:t>антинародну</a:t>
            </a:r>
            <a:r>
              <a:rPr lang="ru-RU" sz="2400" dirty="0" smtClean="0"/>
              <a:t> </a:t>
            </a:r>
            <a:r>
              <a:rPr lang="ru-RU" sz="2400" dirty="0" err="1" smtClean="0"/>
              <a:t>політику</a:t>
            </a:r>
            <a:r>
              <a:rPr lang="ru-RU" sz="2400" dirty="0" smtClean="0"/>
              <a:t> у </a:t>
            </a:r>
            <a:r>
              <a:rPr lang="ru-RU" sz="2400" dirty="0" err="1" smtClean="0"/>
              <a:t>серпні</a:t>
            </a:r>
            <a:r>
              <a:rPr lang="ru-RU" sz="2400" dirty="0" smtClean="0"/>
              <a:t> 1906 на </a:t>
            </a:r>
            <a:r>
              <a:rPr lang="ru-RU" sz="2400" dirty="0" err="1" smtClean="0"/>
              <a:t>Столипіна</a:t>
            </a:r>
            <a:r>
              <a:rPr lang="ru-RU" sz="2400" dirty="0" smtClean="0"/>
              <a:t> вчинено замах. У </a:t>
            </a:r>
            <a:r>
              <a:rPr lang="ru-RU" sz="2400" dirty="0" err="1" smtClean="0"/>
              <a:t>відповідь</a:t>
            </a:r>
            <a:r>
              <a:rPr lang="ru-RU" sz="2400" dirty="0" smtClean="0"/>
              <a:t> </a:t>
            </a:r>
            <a:r>
              <a:rPr lang="ru-RU" sz="2400" dirty="0" err="1" smtClean="0"/>
              <a:t>він</a:t>
            </a:r>
            <a:r>
              <a:rPr lang="ru-RU" sz="2400" dirty="0" smtClean="0"/>
              <a:t> </a:t>
            </a:r>
            <a:r>
              <a:rPr lang="ru-RU" sz="2400" dirty="0" err="1" smtClean="0"/>
              <a:t>домігся</a:t>
            </a:r>
            <a:r>
              <a:rPr lang="ru-RU" sz="2400" dirty="0" smtClean="0"/>
              <a:t> </a:t>
            </a:r>
            <a:r>
              <a:rPr lang="ru-RU" sz="2400" dirty="0" err="1" smtClean="0"/>
              <a:t>запровадження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військово-польових</a:t>
            </a:r>
            <a:r>
              <a:rPr lang="ru-RU" sz="2400" dirty="0" smtClean="0"/>
              <a:t> </a:t>
            </a:r>
            <a:r>
              <a:rPr lang="ru-RU" sz="2400" dirty="0" err="1" smtClean="0"/>
              <a:t>судів</a:t>
            </a:r>
            <a:r>
              <a:rPr lang="ru-RU" sz="2400" dirty="0" smtClean="0"/>
              <a:t> </a:t>
            </a:r>
            <a:r>
              <a:rPr lang="ru-RU" sz="2400" dirty="0" err="1" smtClean="0"/>
              <a:t>з</a:t>
            </a:r>
            <a:r>
              <a:rPr lang="ru-RU" sz="2400" dirty="0" smtClean="0"/>
              <a:t> правом </a:t>
            </a:r>
            <a:r>
              <a:rPr lang="ru-RU" sz="2400" dirty="0" err="1" smtClean="0"/>
              <a:t>винесення</a:t>
            </a:r>
            <a:r>
              <a:rPr lang="ru-RU" sz="2400" dirty="0" smtClean="0"/>
              <a:t> та </a:t>
            </a:r>
            <a:r>
              <a:rPr lang="ru-RU" sz="2400" dirty="0" err="1" smtClean="0"/>
              <a:t>виконання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смертних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вироків</a:t>
            </a:r>
            <a:r>
              <a:rPr lang="ru-RU" sz="2400" dirty="0" smtClean="0"/>
              <a:t>. </a:t>
            </a:r>
          </a:p>
          <a:p>
            <a:endParaRPr lang="ru-RU" dirty="0"/>
          </a:p>
        </p:txBody>
      </p:sp>
      <p:pic>
        <p:nvPicPr>
          <p:cNvPr id="5122" name="Picture 2" descr="C:\Users\Alexandra\Desktop\800px-Stolypin_Nicholas_II_jewish_delegation_copy.jpg"/>
          <p:cNvPicPr>
            <a:picLocks noChangeAspect="1" noChangeArrowheads="1"/>
          </p:cNvPicPr>
          <p:nvPr/>
        </p:nvPicPr>
        <p:blipFill>
          <a:blip r:embed="rId2"/>
          <a:srcRect t="20611"/>
          <a:stretch>
            <a:fillRect/>
          </a:stretch>
        </p:blipFill>
        <p:spPr bwMode="auto">
          <a:xfrm>
            <a:off x="1285852" y="3571876"/>
            <a:ext cx="6143668" cy="3121268"/>
          </a:xfrm>
          <a:prstGeom prst="roundRect">
            <a:avLst>
              <a:gd name="adj" fmla="val 11111"/>
            </a:avLst>
          </a:prstGeom>
          <a:ln w="190500" cap="rnd">
            <a:solidFill>
              <a:schemeClr val="bg2">
                <a:lumMod val="40000"/>
                <a:lumOff val="60000"/>
              </a:schemeClr>
            </a:solidFill>
            <a:prstDash val="solid"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14876" y="785794"/>
            <a:ext cx="4114800" cy="5454657"/>
          </a:xfrm>
        </p:spPr>
        <p:txBody>
          <a:bodyPr>
            <a:normAutofit/>
          </a:bodyPr>
          <a:lstStyle/>
          <a:p>
            <a:pPr marL="72000" indent="0">
              <a:buFont typeface="Arial" pitchFamily="34" charset="0"/>
              <a:buNone/>
            </a:pPr>
            <a:r>
              <a:rPr lang="ru-RU" sz="2400" dirty="0" smtClean="0"/>
              <a:t>У </a:t>
            </a:r>
            <a:r>
              <a:rPr lang="ru-RU" sz="2400" dirty="0" err="1" smtClean="0"/>
              <a:t>червні</a:t>
            </a:r>
            <a:r>
              <a:rPr lang="ru-RU" sz="2400" dirty="0" smtClean="0"/>
              <a:t> 1907 уряд на </a:t>
            </a:r>
            <a:r>
              <a:rPr lang="ru-RU" sz="2400" dirty="0" err="1" smtClean="0"/>
              <a:t>чолі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Столипіним</a:t>
            </a:r>
            <a:r>
              <a:rPr lang="ru-RU" sz="2400" dirty="0" smtClean="0"/>
              <a:t> та за </a:t>
            </a:r>
            <a:r>
              <a:rPr lang="ru-RU" sz="2400" dirty="0" err="1" smtClean="0"/>
              <a:t>підтримки імператора Миколи </a:t>
            </a:r>
            <a:r>
              <a:rPr lang="en-US" sz="2400" dirty="0" err="1" smtClean="0"/>
              <a:t>II </a:t>
            </a:r>
            <a:r>
              <a:rPr lang="ru-RU" sz="2400" dirty="0" err="1" smtClean="0"/>
              <a:t>розпустив </a:t>
            </a:r>
            <a:r>
              <a:rPr lang="en-US" sz="2400" dirty="0" err="1" smtClean="0"/>
              <a:t>II </a:t>
            </a:r>
            <a:r>
              <a:rPr lang="ru-RU" sz="2400" dirty="0" err="1" smtClean="0"/>
              <a:t>Державну</a:t>
            </a:r>
            <a:r>
              <a:rPr lang="ru-RU" sz="2400" dirty="0" smtClean="0"/>
              <a:t> Думу 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опублікував</a:t>
            </a:r>
            <a:r>
              <a:rPr lang="ru-RU" sz="2400" dirty="0" smtClean="0"/>
              <a:t> </a:t>
            </a:r>
            <a:r>
              <a:rPr lang="ru-RU" sz="2400" dirty="0" err="1" smtClean="0"/>
              <a:t>новий</a:t>
            </a:r>
            <a:r>
              <a:rPr lang="ru-RU" sz="2400" dirty="0" smtClean="0"/>
              <a:t> закон про </a:t>
            </a:r>
            <a:r>
              <a:rPr lang="ru-RU" sz="2400" dirty="0" err="1" smtClean="0"/>
              <a:t>вибори</a:t>
            </a:r>
            <a:r>
              <a:rPr lang="ru-RU" sz="2400" dirty="0" smtClean="0"/>
              <a:t>, </a:t>
            </a:r>
            <a:r>
              <a:rPr lang="ru-RU" sz="2400" dirty="0" err="1" smtClean="0"/>
              <a:t>який забезпечив повну перевагу у </a:t>
            </a:r>
            <a:r>
              <a:rPr lang="en-US" sz="2400" dirty="0" err="1" smtClean="0"/>
              <a:t>III </a:t>
            </a:r>
            <a:r>
              <a:rPr lang="ru-RU" sz="2400" dirty="0" err="1" smtClean="0"/>
              <a:t>Думі</a:t>
            </a:r>
            <a:r>
              <a:rPr lang="ru-RU" sz="2400" dirty="0" smtClean="0"/>
              <a:t> великих </a:t>
            </a:r>
            <a:r>
              <a:rPr lang="ru-RU" sz="2400" dirty="0" err="1" smtClean="0"/>
              <a:t>землевласників</a:t>
            </a:r>
            <a:r>
              <a:rPr lang="ru-RU" sz="2400" dirty="0" smtClean="0"/>
              <a:t> та </a:t>
            </a:r>
            <a:r>
              <a:rPr lang="ru-RU" sz="2400" dirty="0" err="1" smtClean="0"/>
              <a:t>підприємців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значно</a:t>
            </a:r>
            <a:r>
              <a:rPr lang="ru-RU" sz="2400" dirty="0" smtClean="0"/>
              <a:t> </a:t>
            </a:r>
            <a:r>
              <a:rPr lang="ru-RU" sz="2400" dirty="0" err="1" smtClean="0"/>
              <a:t>обмежив</a:t>
            </a:r>
            <a:r>
              <a:rPr lang="ru-RU" sz="2400" dirty="0" smtClean="0"/>
              <a:t> </a:t>
            </a:r>
            <a:r>
              <a:rPr lang="ru-RU" sz="2400" dirty="0" err="1" smtClean="0"/>
              <a:t>представництво національних країн. </a:t>
            </a:r>
            <a:r>
              <a:rPr lang="uk-UA" sz="2400" dirty="0" err="1" smtClean="0"/>
              <a:t>Таким чином ІІІ Дума </a:t>
            </a:r>
            <a:r>
              <a:rPr lang="ru-RU" sz="2400" dirty="0" smtClean="0"/>
              <a:t>стала «</a:t>
            </a:r>
            <a:r>
              <a:rPr lang="ru-RU" sz="2400" dirty="0" err="1" smtClean="0"/>
              <a:t>істинно</a:t>
            </a:r>
            <a:r>
              <a:rPr lang="ru-RU" sz="2400" dirty="0" smtClean="0"/>
              <a:t> </a:t>
            </a:r>
            <a:r>
              <a:rPr lang="ru-RU" sz="2400" dirty="0" err="1" smtClean="0"/>
              <a:t>російською</a:t>
            </a:r>
            <a:r>
              <a:rPr lang="ru-RU" sz="2400" dirty="0" smtClean="0"/>
              <a:t>». </a:t>
            </a:r>
            <a:endParaRPr lang="ru-RU" sz="2400" dirty="0" err="1" smtClean="0"/>
          </a:p>
        </p:txBody>
      </p:sp>
      <p:pic>
        <p:nvPicPr>
          <p:cNvPr id="6146" name="Picture 2" descr="C:\Users\Alexandra\Desktop\4155-8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444123"/>
            <a:ext cx="4143404" cy="6021747"/>
          </a:xfrm>
          <a:prstGeom prst="roundRect">
            <a:avLst>
              <a:gd name="adj" fmla="val 11111"/>
            </a:avLst>
          </a:prstGeom>
          <a:ln w="190500" cap="rnd">
            <a:solidFill>
              <a:schemeClr val="bg2">
                <a:lumMod val="40000"/>
                <a:lumOff val="60000"/>
              </a:schemeClr>
            </a:solidFill>
            <a:prstDash val="solid"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uk-UA" sz="5300" b="1" dirty="0" smtClean="0">
                <a:ln w="19050" cmpd="sng">
                  <a:solidFill>
                    <a:schemeClr val="bg2">
                      <a:lumMod val="50000"/>
                      <a:alpha val="55000"/>
                    </a:schemeClr>
                  </a:solidFill>
                  <a:prstDash val="solid"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Аграрна (Столипінська) реформа</a:t>
            </a:r>
            <a:endParaRPr lang="ru-RU" sz="5300" b="1" dirty="0" smtClean="0">
              <a:ln w="19050" cmpd="sng">
                <a:solidFill>
                  <a:schemeClr val="bg2">
                    <a:lumMod val="50000"/>
                    <a:alpha val="55000"/>
                  </a:schemeClr>
                </a:solidFill>
                <a:prstDash val="solid"/>
              </a:ln>
              <a:solidFill>
                <a:schemeClr val="bg2">
                  <a:lumMod val="20000"/>
                  <a:lumOff val="80000"/>
                </a:schemeClr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00109"/>
            <a:ext cx="9144000" cy="2000264"/>
          </a:xfrm>
        </p:spPr>
        <p:txBody>
          <a:bodyPr>
            <a:normAutofit/>
          </a:bodyPr>
          <a:lstStyle/>
          <a:p>
            <a:pPr marL="72000" indent="0" algn="ctr">
              <a:buNone/>
            </a:pPr>
            <a:r>
              <a:rPr lang="ru-RU" sz="2400" dirty="0" err="1" smtClean="0"/>
              <a:t>Аграрна</a:t>
            </a:r>
            <a:r>
              <a:rPr lang="ru-RU" sz="2400" dirty="0" smtClean="0"/>
              <a:t> реформа </a:t>
            </a:r>
            <a:r>
              <a:rPr lang="ru-RU" sz="2400" dirty="0" err="1" smtClean="0"/>
              <a:t>була</a:t>
            </a:r>
            <a:r>
              <a:rPr lang="ru-RU" sz="2400" dirty="0" smtClean="0"/>
              <a:t> </a:t>
            </a:r>
            <a:r>
              <a:rPr lang="ru-RU" sz="2400" dirty="0" err="1" smtClean="0"/>
              <a:t>спрямована</a:t>
            </a:r>
            <a:r>
              <a:rPr lang="ru-RU" sz="2400" dirty="0" smtClean="0"/>
              <a:t> на </a:t>
            </a:r>
            <a:r>
              <a:rPr lang="ru-RU" sz="2400" dirty="0" err="1" smtClean="0"/>
              <a:t>удосконалення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селянського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землекористування</a:t>
            </a:r>
            <a:r>
              <a:rPr lang="ru-RU" sz="2400" dirty="0" smtClean="0"/>
              <a:t> та мало </a:t>
            </a:r>
            <a:r>
              <a:rPr lang="ru-RU" sz="2400" dirty="0" err="1" smtClean="0"/>
              <a:t>торкалася</a:t>
            </a:r>
            <a:r>
              <a:rPr lang="ru-RU" sz="2400" dirty="0" smtClean="0"/>
              <a:t> приватного </a:t>
            </a:r>
            <a:r>
              <a:rPr lang="ru-RU" sz="2400" dirty="0" err="1" smtClean="0"/>
              <a:t>землеволодіння</a:t>
            </a:r>
            <a:r>
              <a:rPr lang="ru-RU" sz="2400" dirty="0" smtClean="0"/>
              <a:t>. Вона </a:t>
            </a:r>
            <a:r>
              <a:rPr lang="ru-RU" sz="2400" dirty="0" err="1" smtClean="0"/>
              <a:t>проводилася</a:t>
            </a:r>
            <a:r>
              <a:rPr lang="ru-RU" sz="2400" dirty="0" smtClean="0"/>
              <a:t> в 47 </a:t>
            </a:r>
            <a:r>
              <a:rPr lang="ru-RU" sz="2400" dirty="0" err="1" smtClean="0"/>
              <a:t>губерніях</a:t>
            </a:r>
            <a:r>
              <a:rPr lang="ru-RU" sz="2400" dirty="0" smtClean="0"/>
              <a:t> </a:t>
            </a:r>
            <a:r>
              <a:rPr lang="ru-RU" sz="2400" dirty="0" err="1" smtClean="0"/>
              <a:t>Європейської</a:t>
            </a:r>
            <a:r>
              <a:rPr lang="ru-RU" sz="2400" dirty="0" smtClean="0"/>
              <a:t> </a:t>
            </a:r>
            <a:r>
              <a:rPr lang="ru-RU" sz="2400" dirty="0" err="1" smtClean="0"/>
              <a:t>Росії</a:t>
            </a:r>
            <a:r>
              <a:rPr lang="ru-RU" sz="2400" dirty="0" smtClean="0"/>
              <a:t> (</a:t>
            </a:r>
            <a:r>
              <a:rPr lang="ru-RU" sz="2400" dirty="0" err="1" smtClean="0"/>
              <a:t>всі</a:t>
            </a:r>
            <a:r>
              <a:rPr lang="ru-RU" sz="2400" dirty="0" smtClean="0"/>
              <a:t> </a:t>
            </a:r>
            <a:r>
              <a:rPr lang="ru-RU" sz="2400" dirty="0" err="1" smtClean="0"/>
              <a:t>губернії</a:t>
            </a:r>
            <a:r>
              <a:rPr lang="ru-RU" sz="2400" dirty="0" smtClean="0"/>
              <a:t>, </a:t>
            </a:r>
            <a:r>
              <a:rPr lang="ru-RU" sz="2400" dirty="0" err="1" smtClean="0"/>
              <a:t>крім</a:t>
            </a:r>
            <a:r>
              <a:rPr lang="ru-RU" sz="2400" dirty="0" smtClean="0"/>
              <a:t> </a:t>
            </a:r>
            <a:r>
              <a:rPr lang="ru-RU" sz="2400" dirty="0" err="1" smtClean="0"/>
              <a:t>трьох</a:t>
            </a:r>
            <a:r>
              <a:rPr lang="ru-RU" sz="2400" dirty="0" smtClean="0"/>
              <a:t> </a:t>
            </a:r>
            <a:r>
              <a:rPr lang="ru-RU" sz="2400" dirty="0" err="1" smtClean="0"/>
              <a:t>губерній</a:t>
            </a:r>
            <a:r>
              <a:rPr lang="ru-RU" sz="2400" dirty="0" smtClean="0"/>
              <a:t> </a:t>
            </a:r>
            <a:r>
              <a:rPr lang="ru-RU" sz="2400" dirty="0" err="1" smtClean="0"/>
              <a:t>остзейських</a:t>
            </a:r>
            <a:r>
              <a:rPr lang="ru-RU" sz="2400" dirty="0" smtClean="0"/>
              <a:t> краю); не </a:t>
            </a:r>
            <a:r>
              <a:rPr lang="ru-RU" sz="2400" dirty="0" err="1" smtClean="0"/>
              <a:t>зачіпають</a:t>
            </a:r>
            <a:r>
              <a:rPr lang="ru-RU" sz="2400" dirty="0" smtClean="0"/>
              <a:t> </a:t>
            </a:r>
            <a:r>
              <a:rPr lang="ru-RU" sz="2400" dirty="0" err="1" smtClean="0"/>
              <a:t>козацьке</a:t>
            </a:r>
            <a:r>
              <a:rPr lang="ru-RU" sz="2400" dirty="0" smtClean="0"/>
              <a:t> </a:t>
            </a:r>
            <a:r>
              <a:rPr lang="ru-RU" sz="2400" dirty="0" err="1" smtClean="0"/>
              <a:t>землеволодіння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землеволодіння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башкирів</a:t>
            </a:r>
            <a:r>
              <a:rPr lang="ru-RU" sz="2400" dirty="0" smtClean="0"/>
              <a:t>.</a:t>
            </a:r>
          </a:p>
        </p:txBody>
      </p:sp>
      <p:pic>
        <p:nvPicPr>
          <p:cNvPr id="7170" name="Picture 2" descr="C:\Users\Alexandra\Desktop\1301848361_13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3000372"/>
            <a:ext cx="6357982" cy="3662727"/>
          </a:xfrm>
          <a:prstGeom prst="roundRect">
            <a:avLst>
              <a:gd name="adj" fmla="val 11111"/>
            </a:avLst>
          </a:prstGeom>
          <a:ln w="190500" cap="rnd">
            <a:solidFill>
              <a:schemeClr val="bg2">
                <a:lumMod val="40000"/>
                <a:lumOff val="60000"/>
              </a:schemeClr>
            </a:solidFill>
            <a:prstDash val="solid"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715436" cy="1000108"/>
          </a:xfrm>
        </p:spPr>
        <p:txBody>
          <a:bodyPr>
            <a:noAutofit/>
          </a:bodyPr>
          <a:lstStyle/>
          <a:p>
            <a:r>
              <a:rPr lang="uk-UA" sz="5400" b="1" dirty="0" smtClean="0">
                <a:ln w="19050" cmpd="sng">
                  <a:solidFill>
                    <a:schemeClr val="bg2">
                      <a:lumMod val="50000"/>
                      <a:alpha val="55000"/>
                    </a:schemeClr>
                  </a:solidFill>
                  <a:prstDash val="solid"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Наслідки аграрної реформи</a:t>
            </a:r>
            <a:endParaRPr lang="ru-RU" sz="5400" b="1" dirty="0" smtClean="0">
              <a:ln w="19050" cmpd="sng">
                <a:solidFill>
                  <a:schemeClr val="bg2">
                    <a:lumMod val="50000"/>
                    <a:alpha val="55000"/>
                  </a:schemeClr>
                </a:solidFill>
                <a:prstDash val="solid"/>
              </a:ln>
              <a:solidFill>
                <a:schemeClr val="bg2">
                  <a:lumMod val="20000"/>
                  <a:lumOff val="80000"/>
                </a:schemeClr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28670"/>
            <a:ext cx="9144000" cy="592933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dirty="0" err="1" smtClean="0"/>
              <a:t>Розвивався</a:t>
            </a:r>
            <a:r>
              <a:rPr lang="ru-RU" dirty="0" smtClean="0"/>
              <a:t> </a:t>
            </a:r>
            <a:r>
              <a:rPr lang="ru-RU" dirty="0" err="1" smtClean="0"/>
              <a:t>кооперативний</a:t>
            </a:r>
            <a:r>
              <a:rPr lang="ru-RU" dirty="0" smtClean="0"/>
              <a:t> </a:t>
            </a:r>
            <a:r>
              <a:rPr lang="ru-RU" dirty="0" err="1" smtClean="0"/>
              <a:t>рух</a:t>
            </a:r>
            <a:r>
              <a:rPr lang="ru-RU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ru-RU" dirty="0" err="1" smtClean="0"/>
              <a:t>Збільшилося</a:t>
            </a:r>
            <a:r>
              <a:rPr lang="ru-RU" dirty="0" smtClean="0"/>
              <a:t> число </a:t>
            </a:r>
            <a:r>
              <a:rPr lang="ru-RU" dirty="0" err="1" smtClean="0"/>
              <a:t>заможних</a:t>
            </a:r>
            <a:r>
              <a:rPr lang="ru-RU" dirty="0" smtClean="0"/>
              <a:t> селян.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За </a:t>
            </a:r>
            <a:r>
              <a:rPr lang="ru-RU" dirty="0" err="1" smtClean="0"/>
              <a:t>валовим</a:t>
            </a:r>
            <a:r>
              <a:rPr lang="ru-RU" dirty="0" smtClean="0"/>
              <a:t> </a:t>
            </a:r>
            <a:r>
              <a:rPr lang="ru-RU" dirty="0" err="1" smtClean="0"/>
              <a:t>збором</a:t>
            </a:r>
            <a:r>
              <a:rPr lang="ru-RU" dirty="0" smtClean="0"/>
              <a:t> </a:t>
            </a:r>
            <a:r>
              <a:rPr lang="ru-RU" dirty="0" err="1" smtClean="0"/>
              <a:t>хліба</a:t>
            </a:r>
            <a:r>
              <a:rPr lang="ru-RU" dirty="0" smtClean="0"/>
              <a:t>, </a:t>
            </a:r>
            <a:r>
              <a:rPr lang="ru-RU" dirty="0" err="1" smtClean="0"/>
              <a:t>Росія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на 1 </a:t>
            </a:r>
            <a:r>
              <a:rPr lang="ru-RU" dirty="0" err="1" smtClean="0"/>
              <a:t>місці</a:t>
            </a:r>
            <a:r>
              <a:rPr lang="ru-RU" dirty="0" smtClean="0"/>
              <a:t> у </a:t>
            </a:r>
            <a:r>
              <a:rPr lang="ru-RU" dirty="0" err="1" smtClean="0"/>
              <a:t>світі</a:t>
            </a:r>
            <a:r>
              <a:rPr lang="ru-RU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У 2,5 рази </a:t>
            </a:r>
            <a:br>
              <a:rPr lang="ru-RU" dirty="0" smtClean="0"/>
            </a:br>
            <a:r>
              <a:rPr lang="ru-RU" dirty="0" err="1" smtClean="0"/>
              <a:t>збільшилось</a:t>
            </a: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err="1" smtClean="0"/>
              <a:t>поголів'я</a:t>
            </a:r>
            <a:r>
              <a:rPr lang="ru-RU" dirty="0" smtClean="0"/>
              <a:t> </a:t>
            </a:r>
            <a:r>
              <a:rPr lang="ru-RU" dirty="0" err="1" smtClean="0"/>
              <a:t>худоби</a:t>
            </a:r>
            <a:r>
              <a:rPr lang="ru-RU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На </a:t>
            </a:r>
            <a:r>
              <a:rPr lang="ru-RU" dirty="0" err="1" smtClean="0"/>
              <a:t>нові</a:t>
            </a:r>
            <a:r>
              <a:rPr lang="ru-RU" dirty="0" smtClean="0"/>
              <a:t> </a:t>
            </a:r>
            <a:r>
              <a:rPr lang="ru-RU" dirty="0" err="1" smtClean="0"/>
              <a:t>землі</a:t>
            </a: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err="1" smtClean="0"/>
              <a:t>переселилися</a:t>
            </a: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err="1" smtClean="0"/>
              <a:t>близько</a:t>
            </a:r>
            <a:r>
              <a:rPr lang="ru-RU" dirty="0" smtClean="0"/>
              <a:t> 2,5 </a:t>
            </a:r>
            <a:r>
              <a:rPr lang="ru-RU" dirty="0" err="1" smtClean="0"/>
              <a:t>млн</a:t>
            </a: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err="1" smtClean="0"/>
              <a:t>осіб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8194" name="Picture 2" descr="C:\Users\Alexandra\Desktop\TASS_426093_cop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8992" y="2857496"/>
            <a:ext cx="5572132" cy="3766190"/>
          </a:xfrm>
          <a:prstGeom prst="roundRect">
            <a:avLst>
              <a:gd name="adj" fmla="val 11111"/>
            </a:avLst>
          </a:prstGeom>
          <a:ln w="190500" cap="rnd">
            <a:solidFill>
              <a:schemeClr val="bg2">
                <a:lumMod val="40000"/>
                <a:lumOff val="60000"/>
              </a:schemeClr>
            </a:solidFill>
            <a:prstDash val="solid"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289</Words>
  <PresentationFormat>Экран (4:3)</PresentationFormat>
  <Paragraphs>49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Столипін Петро Аркадійович</vt:lpstr>
      <vt:lpstr>Зміст</vt:lpstr>
      <vt:lpstr>Столипін Петро Аркадійович</vt:lpstr>
      <vt:lpstr>Біографія</vt:lpstr>
      <vt:lpstr>Слайд 5</vt:lpstr>
      <vt:lpstr>Політична діяльність.</vt:lpstr>
      <vt:lpstr>Слайд 7</vt:lpstr>
      <vt:lpstr>Аграрна (Столипінська) реформа</vt:lpstr>
      <vt:lpstr>Наслідки аграрної реформи</vt:lpstr>
      <vt:lpstr>Політика проти інородців</vt:lpstr>
      <vt:lpstr>Смерть Столипіна.</vt:lpstr>
      <vt:lpstr>Дякую  за  увагу!!!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Столипін Петро Аркадійович</dc:title>
  <dc:creator>Aleksandra</dc:creator>
  <cp:lastModifiedBy>Alexandra</cp:lastModifiedBy>
  <cp:revision>20</cp:revision>
  <dcterms:created xsi:type="dcterms:W3CDTF">2013-10-04T11:40:27Z</dcterms:created>
  <dcterms:modified xsi:type="dcterms:W3CDTF">2013-10-08T18:23:08Z</dcterms:modified>
</cp:coreProperties>
</file>